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s/slide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56.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4.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55.xml" ContentType="application/vnd.openxmlformats-officedocument.presentationml.slide+xml"/>
  <Override PartName="/ppt/slides/slide25.xml" ContentType="application/vnd.openxmlformats-officedocument.presentationml.slide+xml"/>
  <Override PartName="/ppt/slides/slide53.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9.xml" ContentType="application/vnd.openxmlformats-officedocument.presentationml.slide+xml"/>
  <Override PartName="/ppt/slides/slide36.xml" ContentType="application/vnd.openxmlformats-officedocument.presentationml.slide+xml"/>
  <Override PartName="/ppt/slides/slide41.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40.xml" ContentType="application/vnd.openxmlformats-officedocument.presentationml.slide+xml"/>
  <Override PartName="/ppt/slides/slide52.xml" ContentType="application/vnd.openxmlformats-officedocument.presentationml.slide+xml"/>
  <Override PartName="/ppt/slides/slide48.xml" ContentType="application/vnd.openxmlformats-officedocument.presentationml.slide+xml"/>
  <Override PartName="/ppt/slides/slide51.xml" ContentType="application/vnd.openxmlformats-officedocument.presentationml.slide+xml"/>
  <Override PartName="/ppt/slides/slide46.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7.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24.xml" ContentType="application/vnd.openxmlformats-officedocument.presentationml.notesSlide+xml"/>
  <Override PartName="/ppt/notesSlides/notesSlide18.xml" ContentType="application/vnd.openxmlformats-officedocument.presentationml.notesSlide+xml"/>
  <Override PartName="/ppt/notesSlides/notesSlide26.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40.xml" ContentType="application/vnd.openxmlformats-officedocument.presentationml.notesSlide+xml"/>
  <Override PartName="/ppt/notesSlides/notesSlide25.xml" ContentType="application/vnd.openxmlformats-officedocument.presentationml.notesSlide+xml"/>
  <Override PartName="/ppt/notesSlides/notesSlide38.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39.xml" ContentType="application/vnd.openxmlformats-officedocument.presentationml.notesSlide+xml"/>
  <Override PartName="/ppt/notesSlides/notesSlide27.xml" ContentType="application/vnd.openxmlformats-officedocument.presentationml.notesSlide+xml"/>
  <Override PartName="/ppt/notesSlides/notesSlide33.xml" ContentType="application/vnd.openxmlformats-officedocument.presentationml.notesSlide+xml"/>
  <Override PartName="/ppt/notesSlides/notesSlide28.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heme/theme3.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58"/>
  </p:notesMasterIdLst>
  <p:handoutMasterIdLst>
    <p:handoutMasterId r:id="rId5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309" r:id="rId14"/>
    <p:sldId id="268" r:id="rId15"/>
    <p:sldId id="269" r:id="rId16"/>
    <p:sldId id="270" r:id="rId17"/>
    <p:sldId id="310" r:id="rId18"/>
    <p:sldId id="271" r:id="rId19"/>
    <p:sldId id="272" r:id="rId20"/>
    <p:sldId id="273" r:id="rId21"/>
    <p:sldId id="274" r:id="rId22"/>
    <p:sldId id="311"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Lst>
  <p:sldSz cx="12192000" cy="6858000"/>
  <p:notesSz cx="6797675" cy="9926638"/>
  <p:embeddedFontLst>
    <p:embeddedFont>
      <p:font typeface="Huawei Sans" panose="020C0503030203020204" pitchFamily="34" charset="0"/>
      <p:regular r:id="rId60"/>
      <p:bold r:id="rId61"/>
    </p:embeddedFont>
    <p:embeddedFont>
      <p:font typeface="方正兰亭黑简体" panose="02000000000000000000" pitchFamily="2" charset="-122"/>
      <p:regular r:id="rId62"/>
    </p:embeddedFont>
    <p:embeddedFont>
      <p:font typeface="微软雅黑" panose="020B0503020204020204" pitchFamily="34" charset="-122"/>
      <p:regular r:id="rId63"/>
      <p:bold r:id="rId64"/>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3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68468" autoAdjust="0"/>
  </p:normalViewPr>
  <p:slideViewPr>
    <p:cSldViewPr snapToGrid="0" snapToObjects="1">
      <p:cViewPr varScale="1">
        <p:scale>
          <a:sx n="51" d="100"/>
          <a:sy n="51" d="100"/>
        </p:scale>
        <p:origin x="780"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54"/>
      </p:cViewPr>
      <p:guideLst>
        <p:guide orient="horz"/>
        <p:guide pos="2139"/>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4.fntdata"/><Relationship Id="rId68"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font" Target="fonts/font2.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5.fntdata"/><Relationship Id="rId69"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3.fntdata"/><Relationship Id="rId7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1.fntdata"/><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8/25/2020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818071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For an IP address to be matched against a matching rule, the address is followed by a 32-bit mask. The 32-bit mask is called a wildcard.</a:t>
            </a:r>
          </a:p>
          <a:p>
            <a:pPr>
              <a:lnSpc>
                <a:spcPct val="114000"/>
              </a:lnSpc>
            </a:pPr>
            <a:r>
              <a:rPr lang="en-US" dirty="0" smtClean="0"/>
              <a:t>The wildcard is in dotted decimal notation. After it is converted into the binary format, value 0 indicates a "match" and value 1 indicates "no match". 1s or 0s in the wildcard may be discontinuous.</a:t>
            </a:r>
          </a:p>
          <a:p>
            <a:pPr>
              <a:lnSpc>
                <a:spcPct val="114000"/>
              </a:lnSpc>
            </a:pPr>
            <a:r>
              <a:rPr lang="en-US" dirty="0" smtClean="0"/>
              <a:t>There are two examples:</a:t>
            </a:r>
          </a:p>
          <a:p>
            <a:pPr lvl="1">
              <a:lnSpc>
                <a:spcPct val="114000"/>
              </a:lnSpc>
            </a:pPr>
            <a:r>
              <a:rPr lang="en-US" dirty="0" smtClean="0"/>
              <a:t>rule 5: rejects packets with source IP address 10.1.1.1. The all-0 wildcard indicates that each bit must be exactly matched. Therefore, the host IP address 10.1.1.1 matches the rule.</a:t>
            </a:r>
          </a:p>
          <a:p>
            <a:pPr lvl="1">
              <a:lnSpc>
                <a:spcPct val="114000"/>
              </a:lnSpc>
            </a:pPr>
            <a:r>
              <a:rPr lang="en-US" dirty="0" smtClean="0"/>
              <a:t>rule 15: permits packets whose source IP addresses belong to network segment 10.1.1.0/24. The wildcard is 0.0.0.111111111, and the right-most 8 bits are 1, which indicates that these bits in packets can be ignored. As such, the right-most 8 bits in 10.1.1.xxxxxxxx can be any value, and the network segment 10.1.1.0/24 matches this rule.</a:t>
            </a:r>
          </a:p>
          <a:p>
            <a:pPr>
              <a:lnSpc>
                <a:spcPct val="114000"/>
              </a:lnSpc>
            </a:pPr>
            <a:r>
              <a:rPr lang="en-US" dirty="0" smtClean="0"/>
              <a:t>Example: To exactly match the network segment address of 192.168.1.1/24, which wildcard can be used?</a:t>
            </a:r>
          </a:p>
          <a:p>
            <a:pPr lvl="1">
              <a:lnSpc>
                <a:spcPct val="114000"/>
              </a:lnSpc>
            </a:pPr>
            <a:r>
              <a:rPr lang="en-US" dirty="0" smtClean="0"/>
              <a:t>It can be concluded that network bits must be exactly matched and host bits can be ignored. Therefore, the wildcard is 0.0.0.255.</a:t>
            </a:r>
          </a:p>
          <a:p>
            <a:pPr>
              <a:lnSpc>
                <a:spcPct val="114000"/>
              </a:lnSpc>
            </a:pPr>
            <a:r>
              <a:rPr lang="en-US" dirty="0" smtClean="0"/>
              <a:t>Two special wildcards:</a:t>
            </a:r>
          </a:p>
          <a:p>
            <a:pPr lvl="1">
              <a:lnSpc>
                <a:spcPct val="114000"/>
              </a:lnSpc>
            </a:pPr>
            <a:r>
              <a:rPr lang="en-US" dirty="0" smtClean="0"/>
              <a:t>The all-0 wildcard is used to exactly match a specific IP address.</a:t>
            </a:r>
          </a:p>
          <a:p>
            <a:pPr lvl="1">
              <a:lnSpc>
                <a:spcPct val="114000"/>
              </a:lnSpc>
            </a:pPr>
            <a:r>
              <a:rPr lang="en-US" dirty="0" smtClean="0"/>
              <a:t>When the all-1 wildcard is used to match 0.0.0.0, it indicates that all IP addresses are matched.</a:t>
            </a:r>
          </a:p>
          <a:p>
            <a:pPr lvl="0">
              <a:lnSpc>
                <a:spcPct val="114000"/>
              </a:lnSpc>
            </a:pPr>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210178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Only basic ACLs can be used to match routes.</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817735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ACL matching mechanism is as follows:</a:t>
            </a:r>
          </a:p>
          <a:p>
            <a:pPr lvl="1"/>
            <a:r>
              <a:rPr lang="en-US" dirty="0" smtClean="0"/>
              <a:t>After a device configured with an ACL receives a packet, the device matches the packet against ACL rules one by one. If the packet does not match an ACL rule, the device attempts to match the packet against a next rule.</a:t>
            </a:r>
          </a:p>
          <a:p>
            <a:pPr lvl="1"/>
            <a:r>
              <a:rPr lang="en-US" dirty="0" smtClean="0"/>
              <a:t>Once the packet matches a rule, the device performs the action defined in the rule on the packet and no longer matches the packet against other rules.</a:t>
            </a:r>
          </a:p>
          <a:p>
            <a:r>
              <a:rPr lang="en-US" dirty="0" smtClean="0"/>
              <a:t>Matching process: </a:t>
            </a:r>
          </a:p>
          <a:p>
            <a:r>
              <a:rPr lang="en-US" altLang="zh-CN" dirty="0" smtClean="0"/>
              <a:t>The device checks whether an ACL is configured. </a:t>
            </a:r>
          </a:p>
          <a:p>
            <a:r>
              <a:rPr lang="en-US" altLang="zh-CN" dirty="0" smtClean="0"/>
              <a:t>If no ACL is configured, the device returns the result "negative match."</a:t>
            </a:r>
          </a:p>
          <a:p>
            <a:r>
              <a:rPr lang="en-US" altLang="zh-CN" dirty="0" smtClean="0"/>
              <a:t>If an ACL is configured, the device checks whether the ACL contains rules.</a:t>
            </a:r>
          </a:p>
          <a:p>
            <a:pPr lvl="1"/>
            <a:r>
              <a:rPr lang="en-US" altLang="zh-CN" dirty="0" smtClean="0"/>
              <a:t>If the ACL does not contain rules, the device returns the result "negative match."</a:t>
            </a:r>
          </a:p>
          <a:p>
            <a:pPr lvl="1"/>
            <a:r>
              <a:rPr lang="en-US" altLang="zh-CN" dirty="0" smtClean="0"/>
              <a:t>If the ACL contains rules, the device matches the packets against the rules in ascending order of rule IDs.</a:t>
            </a:r>
          </a:p>
          <a:p>
            <a:pPr lvl="2"/>
            <a:r>
              <a:rPr lang="en-US" altLang="zh-CN" dirty="0" smtClean="0"/>
              <a:t>When the packets match a permit rule, the device stops matching and returns the result "positive match (permit)."</a:t>
            </a:r>
          </a:p>
          <a:p>
            <a:pPr lvl="2"/>
            <a:r>
              <a:rPr lang="en-US" altLang="zh-CN" dirty="0" smtClean="0"/>
              <a:t>When the packets match a deny rule, the device stops matching and returns the result "positive match (deny)."</a:t>
            </a:r>
          </a:p>
          <a:p>
            <a:pPr lvl="2"/>
            <a:r>
              <a:rPr lang="en-US" altLang="zh-CN" dirty="0" smtClean="0"/>
              <a:t>If the packets do not match any rule in the ACL, the device returns the result "negative match."</a:t>
            </a:r>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102415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r>
              <a:rPr lang="en-US" altLang="zh-CN" dirty="0"/>
              <a:t>The ACL matching results include "positive match" and "negative match." </a:t>
            </a:r>
          </a:p>
          <a:p>
            <a:pPr lvl="1"/>
            <a:r>
              <a:rPr lang="en-US" altLang="zh-CN" dirty="0"/>
              <a:t>Positive match: Packets match a rule in an ACL. The result is "positive match" regardless of whether packets match a permit or deny rule in an ACL.</a:t>
            </a:r>
          </a:p>
          <a:p>
            <a:pPr lvl="1"/>
            <a:r>
              <a:rPr lang="en-US" altLang="zh-CN" dirty="0"/>
              <a:t>Negative match: No ACL exists, the ACL does not contain rules, or packets do not match any rule in an ACL.</a:t>
            </a:r>
          </a:p>
          <a:p>
            <a:pPr lvl="1"/>
            <a:endParaRPr lang="en-US" altLang="zh-CN" dirty="0"/>
          </a:p>
          <a:p>
            <a:pPr lvl="0"/>
            <a:r>
              <a:rPr lang="en-US" altLang="zh-CN" dirty="0"/>
              <a:t>Matching rule: The matching stops once a rule is matched.</a:t>
            </a:r>
          </a:p>
          <a:p>
            <a:endParaRPr lang="zh-CN" altLang="en-US" dirty="0"/>
          </a:p>
        </p:txBody>
      </p:sp>
    </p:spTree>
    <p:extLst>
      <p:ext uri="{BB962C8B-B14F-4D97-AF65-F5344CB8AC3E}">
        <p14:creationId xmlns:p14="http://schemas.microsoft.com/office/powerpoint/2010/main" val="94921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ACL consists of multiple deny | permit clauses, each of which describes a rule. These rules may repeat or conflict. In this situation, the matching order decides the matching result.</a:t>
            </a:r>
          </a:p>
          <a:p>
            <a:r>
              <a:rPr lang="en-US" smtClean="0"/>
              <a:t>Huawei devices support two matching orders: automatic order (auto mode) and configured order (config mode). The configured mode is used by default.</a:t>
            </a:r>
          </a:p>
          <a:p>
            <a:pPr lvl="1"/>
            <a:r>
              <a:rPr lang="en-US" smtClean="0"/>
              <a:t>Automatic order: T</a:t>
            </a:r>
            <a:r>
              <a:rPr lang="en-US" altLang="zh-CN" smtClean="0"/>
              <a:t>he system arranges rules according to the precision degree of the rules (depth first principle), and matches packets against the rules in descending order of precision. A rule with the highest precision defines strictest conditions, and has the highest priority.</a:t>
            </a:r>
            <a:r>
              <a:rPr lang="en-US" smtClean="0"/>
              <a:t> This process is complex, so we will not go into details here. Anyone interested in this can read materials after class.</a:t>
            </a:r>
          </a:p>
          <a:p>
            <a:pPr lvl="1"/>
            <a:r>
              <a:rPr lang="en-US" smtClean="0"/>
              <a:t>Configured order: </a:t>
            </a:r>
            <a:r>
              <a:rPr lang="en-US" altLang="zh-CN" smtClean="0"/>
              <a:t>The system matches packets against ACL rules in ascending order of rule IDs. That is, the rule with the smallest ID is processed first.</a:t>
            </a:r>
            <a:r>
              <a:rPr lang="en-US" smtClean="0"/>
              <a:t> This is the matching order we mentioned earlier.</a:t>
            </a:r>
          </a:p>
          <a:p>
            <a:pPr lvl="2"/>
            <a:r>
              <a:rPr lang="en-US" smtClean="0"/>
              <a:t>If another rule is added, the rule is added to a corresponding position, and packets are still matched against the rules in ascending order by rule ID.</a:t>
            </a:r>
          </a:p>
          <a:p>
            <a:pPr lvl="0"/>
            <a:r>
              <a:rPr lang="en-US" smtClean="0"/>
              <a:t>Note: ACLs are always used together with other technologies. The actual functions of "permit" and "deny" vary with technologies. For example, when an ACL is used together with route filtering, "permit" means that a route is a match, and "deny" means that a route is not a match.</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4681494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36480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Create a basic ACL.</a:t>
            </a:r>
          </a:p>
          <a:p>
            <a:pPr lvl="0"/>
            <a:r>
              <a:rPr lang="en-US" dirty="0" smtClean="0"/>
              <a:t>[Huawei] </a:t>
            </a:r>
            <a:r>
              <a:rPr lang="en-US" b="1" dirty="0" err="1" smtClean="0"/>
              <a:t>acl</a:t>
            </a:r>
            <a:r>
              <a:rPr lang="en-US" b="1" dirty="0" smtClean="0"/>
              <a:t> </a:t>
            </a:r>
            <a:r>
              <a:rPr lang="en-US" dirty="0" smtClean="0"/>
              <a:t>[ </a:t>
            </a:r>
            <a:r>
              <a:rPr lang="en-US" b="1" dirty="0" smtClean="0"/>
              <a:t>number</a:t>
            </a:r>
            <a:r>
              <a:rPr lang="en-US" dirty="0" smtClean="0"/>
              <a:t> ] </a:t>
            </a:r>
            <a:r>
              <a:rPr lang="en-US" i="1" dirty="0" err="1" smtClean="0"/>
              <a:t>acl</a:t>
            </a:r>
            <a:r>
              <a:rPr lang="en-US" i="1" dirty="0" smtClean="0"/>
              <a:t>-number</a:t>
            </a:r>
            <a:r>
              <a:rPr lang="en-US" dirty="0" smtClean="0"/>
              <a:t> [ </a:t>
            </a:r>
            <a:r>
              <a:rPr lang="en-US" b="1" dirty="0" smtClean="0"/>
              <a:t>match-order </a:t>
            </a:r>
            <a:r>
              <a:rPr lang="en-US" b="1" dirty="0" err="1" smtClean="0"/>
              <a:t>config</a:t>
            </a:r>
            <a:r>
              <a:rPr lang="en-US" b="1" dirty="0" smtClean="0"/>
              <a:t> </a:t>
            </a:r>
            <a:r>
              <a:rPr lang="en-US" dirty="0" smtClean="0"/>
              <a:t>]</a:t>
            </a:r>
          </a:p>
          <a:p>
            <a:pPr lvl="1"/>
            <a:r>
              <a:rPr lang="en-US" i="1" dirty="0" err="1" smtClean="0"/>
              <a:t>acl</a:t>
            </a:r>
            <a:r>
              <a:rPr lang="en-US" i="1" dirty="0" smtClean="0"/>
              <a:t>-number</a:t>
            </a:r>
            <a:r>
              <a:rPr lang="en-US" dirty="0" smtClean="0"/>
              <a:t>: specifies the number of an ACL.</a:t>
            </a:r>
          </a:p>
          <a:p>
            <a:pPr lvl="1"/>
            <a:r>
              <a:rPr lang="en-US" b="1" dirty="0" smtClean="0"/>
              <a:t>match-order </a:t>
            </a:r>
            <a:r>
              <a:rPr lang="en-US" b="1" dirty="0" err="1" smtClean="0"/>
              <a:t>config</a:t>
            </a:r>
            <a:r>
              <a:rPr lang="en-US" dirty="0" smtClean="0"/>
              <a:t>: indicates the matching order of ACL rules. </a:t>
            </a:r>
            <a:r>
              <a:rPr lang="en-US" dirty="0" err="1" smtClean="0"/>
              <a:t>config</a:t>
            </a:r>
            <a:r>
              <a:rPr lang="en-US" dirty="0" smtClean="0"/>
              <a:t> indicates the configuration order.</a:t>
            </a:r>
          </a:p>
          <a:p>
            <a:pPr lvl="0"/>
            <a:r>
              <a:rPr lang="en-US" dirty="0" smtClean="0"/>
              <a:t>[Huawei] </a:t>
            </a:r>
            <a:r>
              <a:rPr lang="en-US" b="1" dirty="0" err="1" smtClean="0"/>
              <a:t>acl</a:t>
            </a:r>
            <a:r>
              <a:rPr lang="en-US" b="1" dirty="0" smtClean="0"/>
              <a:t> name </a:t>
            </a:r>
            <a:r>
              <a:rPr lang="en-US" i="1" dirty="0" err="1" smtClean="0"/>
              <a:t>acl</a:t>
            </a:r>
            <a:r>
              <a:rPr lang="en-US" i="1" dirty="0" smtClean="0"/>
              <a:t>-name</a:t>
            </a:r>
            <a:r>
              <a:rPr lang="en-US" dirty="0" smtClean="0"/>
              <a:t> { </a:t>
            </a:r>
            <a:r>
              <a:rPr lang="en-US" b="1" dirty="0" smtClean="0"/>
              <a:t>basic</a:t>
            </a:r>
            <a:r>
              <a:rPr lang="en-US" dirty="0" smtClean="0"/>
              <a:t> | </a:t>
            </a:r>
            <a:r>
              <a:rPr lang="en-US" i="1" dirty="0" err="1" smtClean="0"/>
              <a:t>acl</a:t>
            </a:r>
            <a:r>
              <a:rPr lang="en-US" i="1" dirty="0" smtClean="0"/>
              <a:t>-number</a:t>
            </a:r>
            <a:r>
              <a:rPr lang="en-US" dirty="0" smtClean="0"/>
              <a:t> } [ </a:t>
            </a:r>
            <a:r>
              <a:rPr lang="en-US" b="1" dirty="0" smtClean="0"/>
              <a:t>match-order </a:t>
            </a:r>
            <a:r>
              <a:rPr lang="en-US" b="1" dirty="0" err="1" smtClean="0"/>
              <a:t>config</a:t>
            </a:r>
            <a:r>
              <a:rPr lang="en-US" b="1" dirty="0" smtClean="0"/>
              <a:t> </a:t>
            </a:r>
            <a:r>
              <a:rPr lang="en-US" dirty="0" smtClean="0"/>
              <a:t>]</a:t>
            </a:r>
          </a:p>
          <a:p>
            <a:pPr lvl="1"/>
            <a:r>
              <a:rPr lang="en-US" i="1" dirty="0" err="1" smtClean="0"/>
              <a:t>acl</a:t>
            </a:r>
            <a:r>
              <a:rPr lang="en-US" i="1" dirty="0" smtClean="0"/>
              <a:t>-name</a:t>
            </a:r>
            <a:r>
              <a:rPr lang="en-US" dirty="0" smtClean="0"/>
              <a:t>: specifies the name of an ACL.</a:t>
            </a:r>
          </a:p>
          <a:p>
            <a:pPr lvl="1"/>
            <a:r>
              <a:rPr lang="en-US" b="1" dirty="0" smtClean="0"/>
              <a:t>basic</a:t>
            </a:r>
            <a:r>
              <a:rPr lang="en-US" dirty="0" smtClean="0"/>
              <a:t>: indicates a basic ACL.</a:t>
            </a:r>
          </a:p>
          <a:p>
            <a:r>
              <a:rPr lang="en-US" dirty="0" smtClean="0"/>
              <a:t>Configure a basic ACL rule.</a:t>
            </a:r>
          </a:p>
          <a:p>
            <a:pPr lvl="0"/>
            <a:r>
              <a:rPr lang="en-US" dirty="0" smtClean="0"/>
              <a:t>[Huawei-acl-basic-2000] </a:t>
            </a:r>
            <a:r>
              <a:rPr lang="en-US" b="1" dirty="0" smtClean="0"/>
              <a:t>rule</a:t>
            </a:r>
            <a:r>
              <a:rPr lang="en-US" dirty="0" smtClean="0"/>
              <a:t> [ </a:t>
            </a:r>
            <a:r>
              <a:rPr lang="en-US" i="1" dirty="0" smtClean="0"/>
              <a:t>rule-id </a:t>
            </a:r>
            <a:r>
              <a:rPr lang="en-US" dirty="0" smtClean="0"/>
              <a:t>] { </a:t>
            </a:r>
            <a:r>
              <a:rPr lang="en-US" b="1" dirty="0" smtClean="0"/>
              <a:t>deny | permit </a:t>
            </a:r>
            <a:r>
              <a:rPr lang="en-US" dirty="0" smtClean="0"/>
              <a:t>} [ </a:t>
            </a:r>
            <a:r>
              <a:rPr lang="en-US" b="1" dirty="0" smtClean="0"/>
              <a:t>source</a:t>
            </a:r>
            <a:r>
              <a:rPr lang="en-US" dirty="0" smtClean="0"/>
              <a:t> { </a:t>
            </a:r>
            <a:r>
              <a:rPr lang="en-US" i="1" dirty="0" smtClean="0"/>
              <a:t>source-address source-wildcard </a:t>
            </a:r>
            <a:r>
              <a:rPr lang="en-US" dirty="0" smtClean="0"/>
              <a:t>| </a:t>
            </a:r>
            <a:r>
              <a:rPr lang="en-US" b="1" dirty="0" smtClean="0"/>
              <a:t>any</a:t>
            </a:r>
            <a:r>
              <a:rPr lang="en-US" dirty="0" smtClean="0"/>
              <a:t> } | </a:t>
            </a:r>
            <a:r>
              <a:rPr lang="en-US" i="1" dirty="0" smtClean="0"/>
              <a:t>time-range time-name </a:t>
            </a:r>
            <a:r>
              <a:rPr lang="en-US" dirty="0" smtClean="0"/>
              <a:t>] </a:t>
            </a:r>
          </a:p>
          <a:p>
            <a:pPr lvl="1"/>
            <a:r>
              <a:rPr lang="en-US" i="1" dirty="0" smtClean="0"/>
              <a:t>rule-id</a:t>
            </a:r>
            <a:r>
              <a:rPr lang="en-US" dirty="0" smtClean="0"/>
              <a:t>: specifies the ID of an ACL rule.</a:t>
            </a:r>
          </a:p>
          <a:p>
            <a:pPr lvl="1"/>
            <a:r>
              <a:rPr lang="en-US" b="1" dirty="0" smtClean="0"/>
              <a:t>deny</a:t>
            </a:r>
            <a:r>
              <a:rPr lang="en-US" dirty="0" smtClean="0"/>
              <a:t>: rejects packets that meet the matching conditions.</a:t>
            </a:r>
          </a:p>
          <a:p>
            <a:pPr lvl="1"/>
            <a:r>
              <a:rPr lang="en-US" b="1" dirty="0" smtClean="0"/>
              <a:t>permit</a:t>
            </a:r>
            <a:r>
              <a:rPr lang="en-US" dirty="0" smtClean="0"/>
              <a:t>: permits the packets that meet the matching conditions.</a:t>
            </a:r>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0760697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pPr lvl="1"/>
            <a:r>
              <a:rPr lang="en-US" altLang="zh-CN" b="1" dirty="0"/>
              <a:t>source </a:t>
            </a:r>
            <a:r>
              <a:rPr lang="en-US" altLang="zh-CN" dirty="0"/>
              <a:t>{</a:t>
            </a:r>
            <a:r>
              <a:rPr lang="en-US" altLang="zh-CN" i="1" dirty="0"/>
              <a:t>source-address source-wildcard </a:t>
            </a:r>
            <a:r>
              <a:rPr lang="en-US" altLang="zh-CN" dirty="0"/>
              <a:t>| </a:t>
            </a:r>
            <a:r>
              <a:rPr lang="en-US" altLang="zh-CN" b="1" dirty="0"/>
              <a:t>any</a:t>
            </a:r>
            <a:r>
              <a:rPr lang="en-US" altLang="zh-CN" dirty="0"/>
              <a:t>}: specifies the source IP address of the packets that match the ACL rule. If no source IP address is specified, packets with any source IP address are matched. In the preceding information:</a:t>
            </a:r>
          </a:p>
          <a:p>
            <a:pPr lvl="2"/>
            <a:r>
              <a:rPr lang="en-US" altLang="zh-CN" i="1" dirty="0"/>
              <a:t>source-address</a:t>
            </a:r>
            <a:r>
              <a:rPr lang="en-US" altLang="zh-CN" dirty="0"/>
              <a:t>: specifies the source address of packets.</a:t>
            </a:r>
          </a:p>
          <a:p>
            <a:pPr lvl="2"/>
            <a:r>
              <a:rPr lang="en-US" altLang="zh-CN" i="1" dirty="0"/>
              <a:t>source-wildcard:</a:t>
            </a:r>
            <a:r>
              <a:rPr lang="en-US" altLang="zh-CN" dirty="0"/>
              <a:t> specifies the wildcard of the source IP address.</a:t>
            </a:r>
          </a:p>
          <a:p>
            <a:pPr lvl="2"/>
            <a:r>
              <a:rPr lang="en-US" altLang="zh-CN" b="1" dirty="0"/>
              <a:t>any</a:t>
            </a:r>
            <a:r>
              <a:rPr lang="en-US" altLang="zh-CN" dirty="0"/>
              <a:t>: indicates any source IP address of packets. That is, source-address is 0.0.0.0 or source-wildcard is 255.255.255.255.</a:t>
            </a:r>
          </a:p>
          <a:p>
            <a:pPr lvl="1"/>
            <a:r>
              <a:rPr lang="en-US" altLang="zh-CN" i="1" dirty="0" smtClean="0"/>
              <a:t>time-range time-name</a:t>
            </a:r>
            <a:r>
              <a:rPr lang="en-US" altLang="zh-CN" dirty="0"/>
              <a:t>: specifies the time range during which an ACL rule takes effect. time-name specifies the name of a time range during which the ACL rule takes effect. If no time range is specified, the rule takes effect at any time.</a:t>
            </a:r>
          </a:p>
          <a:p>
            <a:endParaRPr lang="zh-CN" altLang="en-US" dirty="0"/>
          </a:p>
          <a:p>
            <a:endParaRPr lang="zh-CN" altLang="en-US" dirty="0"/>
          </a:p>
        </p:txBody>
      </p:sp>
    </p:spTree>
    <p:extLst>
      <p:ext uri="{BB962C8B-B14F-4D97-AF65-F5344CB8AC3E}">
        <p14:creationId xmlns:p14="http://schemas.microsoft.com/office/powerpoint/2010/main" val="2563587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12448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4852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09740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100592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i="1" dirty="0" err="1" smtClean="0"/>
              <a:t>ip</a:t>
            </a:r>
            <a:r>
              <a:rPr lang="en-US" i="1" dirty="0" smtClean="0"/>
              <a:t>-prefix-name</a:t>
            </a:r>
            <a:r>
              <a:rPr lang="en-US" dirty="0" smtClean="0"/>
              <a:t>: specifies the name of an IP prefix list. The value is a string of 1 to 169 case-sensitive characters, spaces not supported.</a:t>
            </a:r>
          </a:p>
          <a:p>
            <a:r>
              <a:rPr lang="en-US" b="1" dirty="0" smtClean="0"/>
              <a:t>index</a:t>
            </a:r>
            <a:r>
              <a:rPr lang="en-US" dirty="0" smtClean="0"/>
              <a:t> </a:t>
            </a:r>
            <a:r>
              <a:rPr lang="en-US" i="1" dirty="0" smtClean="0"/>
              <a:t>index-number</a:t>
            </a:r>
            <a:r>
              <a:rPr lang="en-US" dirty="0" smtClean="0"/>
              <a:t>: specifies the index of a matching entry in the IP prefix list. The value is an integer ranging from 0 to 4294967295. By default, the sequence number increases by 10 each time an entry is added </a:t>
            </a:r>
            <a:r>
              <a:rPr lang="en-US" altLang="zh-CN" dirty="0" smtClean="0"/>
              <a:t>and is automatically indexed. If the system automatically assigns an index, the index starts at 10</a:t>
            </a:r>
            <a:r>
              <a:rPr lang="en-US" dirty="0" smtClean="0"/>
              <a:t>.</a:t>
            </a:r>
          </a:p>
          <a:p>
            <a:r>
              <a:rPr lang="en-US" b="1" dirty="0" smtClean="0"/>
              <a:t>permit</a:t>
            </a:r>
            <a:r>
              <a:rPr lang="en-US" dirty="0" smtClean="0"/>
              <a:t>: indicates that the matching mode of the IP prefix list is permit. In this mode, if the IP address to be filtered is within the defined range, the IP address passes the filtering. If no match is found, the system moves to a next node.</a:t>
            </a:r>
          </a:p>
          <a:p>
            <a:r>
              <a:rPr lang="en-US" b="1" dirty="0" smtClean="0"/>
              <a:t>deny</a:t>
            </a:r>
            <a:r>
              <a:rPr lang="en-US" dirty="0" smtClean="0"/>
              <a:t>: indicates that the matching mode of the IP prefix list is deny. In this mode, if the IP address to be filtered is within the defined range, the IP address fails to pass the filtering and cannot be matched against a next node. If the IP address is out of the range, the system moves to a next node.</a:t>
            </a:r>
          </a:p>
          <a:p>
            <a:r>
              <a:rPr lang="en-US" i="1" dirty="0" smtClean="0"/>
              <a:t>ipv4-address mask-length</a:t>
            </a:r>
            <a:r>
              <a:rPr lang="en-US" dirty="0" smtClean="0"/>
              <a:t>: specifies the IP address and mask length. The mask-length value is an integer ranging from 0 to 32.</a:t>
            </a:r>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3457886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r>
              <a:rPr lang="en-US" altLang="zh-CN" b="1" dirty="0"/>
              <a:t>greater-equal</a:t>
            </a:r>
            <a:r>
              <a:rPr lang="en-US" altLang="zh-CN" dirty="0"/>
              <a:t> </a:t>
            </a:r>
            <a:r>
              <a:rPr lang="en-US" altLang="zh-CN" i="1" dirty="0"/>
              <a:t>greater-equal-value:</a:t>
            </a:r>
            <a:r>
              <a:rPr lang="en-US" altLang="zh-CN" dirty="0"/>
              <a:t> specifies the lower limit of the matching range of the mask length. If neither greater-equal greater-equal-value nor less-equal less-equal-value is specified, mask-length is used as the mask length.	</a:t>
            </a:r>
          </a:p>
          <a:p>
            <a:pPr lvl="1"/>
            <a:r>
              <a:rPr lang="en-US" altLang="zh-CN" dirty="0"/>
              <a:t>The greater-equal-value setting must meet the following formula: mask-length &lt;= greater-equal-value &lt;= less-equal-value &lt;= 32.</a:t>
            </a:r>
          </a:p>
          <a:p>
            <a:pPr lvl="1"/>
            <a:r>
              <a:rPr lang="en-US" altLang="zh-CN" dirty="0"/>
              <a:t>If only greater-equal is set, the mask length ranges from greater-equal-value to 32.</a:t>
            </a:r>
          </a:p>
          <a:p>
            <a:r>
              <a:rPr lang="en-US" altLang="zh-CN" b="1" dirty="0"/>
              <a:t>less-equal</a:t>
            </a:r>
            <a:r>
              <a:rPr lang="en-US" altLang="zh-CN" dirty="0"/>
              <a:t> </a:t>
            </a:r>
            <a:r>
              <a:rPr lang="en-US" altLang="zh-CN" i="1" dirty="0"/>
              <a:t>less-equal-value</a:t>
            </a:r>
            <a:r>
              <a:rPr lang="en-US" altLang="zh-CN" dirty="0"/>
              <a:t>: specifies the upper limit of the matching range of the mask length. If neither greater-equal greater-equal-value nor less-equal less-equal-value is specified, mask-length is used as the mask length.	</a:t>
            </a:r>
          </a:p>
          <a:p>
            <a:pPr lvl="1"/>
            <a:r>
              <a:rPr lang="en-US" altLang="zh-CN" dirty="0"/>
              <a:t>The less-equal-value setting must meet the following formula: mask-length &lt;= greater-equal-value &lt;= less-equal-value &lt;= 32.</a:t>
            </a:r>
          </a:p>
          <a:p>
            <a:pPr lvl="1"/>
            <a:r>
              <a:rPr lang="en-US" altLang="zh-CN" dirty="0"/>
              <a:t>If only less-equal is configured, the mask length ranges from mask-length to less-equal-value.</a:t>
            </a:r>
          </a:p>
          <a:p>
            <a:endParaRPr lang="en-US" altLang="zh-CN" dirty="0"/>
          </a:p>
          <a:p>
            <a:endParaRPr lang="zh-CN" altLang="en-US" dirty="0"/>
          </a:p>
          <a:p>
            <a:endParaRPr lang="zh-CN" altLang="en-US" dirty="0"/>
          </a:p>
          <a:p>
            <a:endParaRPr lang="zh-CN" altLang="en-US" dirty="0"/>
          </a:p>
          <a:p>
            <a:endParaRPr lang="zh-CN" altLang="en-US" dirty="0"/>
          </a:p>
        </p:txBody>
      </p:sp>
    </p:spTree>
    <p:extLst>
      <p:ext uri="{BB962C8B-B14F-4D97-AF65-F5344CB8AC3E}">
        <p14:creationId xmlns:p14="http://schemas.microsoft.com/office/powerpoint/2010/main" val="38098269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Case1: This is the single-node exact matching. Only the route of the specified destination address and mask can match the IP prefix. In addition, the matching mode of the node is permit. As such, the route 10.1.1.0/24 matches the node and is permitted, and the other routes are rejected because they fail to match the IP prefix.</a:t>
            </a:r>
          </a:p>
          <a:p>
            <a:r>
              <a:rPr lang="en-US" smtClean="0"/>
              <a:t>Case 2: This is the single-node exact matching, and the matching mode of the node is deny. As such, the route 10.1.1.0/24 matches the node and is rejected, and other routes are rejected by default because they do not match the IP prefix.</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074277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Case 1: This is the multi-node exact matching.</a:t>
            </a:r>
          </a:p>
          <a:p>
            <a:pPr lvl="1"/>
            <a:r>
              <a:rPr lang="en-US" dirty="0" smtClean="0"/>
              <a:t>When the route 10.1.1.0/24 is matched against index 10, the route meets the matching condition but is rejected because the matching mode is deny.</a:t>
            </a:r>
          </a:p>
          <a:p>
            <a:pPr lvl="1"/>
            <a:r>
              <a:rPr lang="en-US" dirty="0" smtClean="0"/>
              <a:t>The route 10.1.1.1/32 does not match index 10 and continues to be matched against index 20. The matching is successful, and the matching mode of index 20 is permit, indicating that the route is permitted.</a:t>
            </a:r>
          </a:p>
          <a:p>
            <a:pPr lvl="1"/>
            <a:r>
              <a:rPr lang="en-US" dirty="0" smtClean="0"/>
              <a:t>Other routes are rejected by default because they do not meet the conditions of indexes 10 and 20.</a:t>
            </a:r>
          </a:p>
          <a:p>
            <a:r>
              <a:rPr lang="en-US" dirty="0" smtClean="0"/>
              <a:t>Case 2: In this case, greater-equal-value is 26, and less-equal-value is 32. The setting must meet the following formula: mask-length &lt;= greater-equal-value &lt;= less-equal-value. Otherwise, the configuration fails.</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3665912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Case 1: In this case, greater-equal-value is 8, less-equal-value is 32, routes whose </a:t>
            </a:r>
            <a:r>
              <a:rPr lang="en-US" altLang="zh-CN" dirty="0" smtClean="0"/>
              <a:t>left</a:t>
            </a:r>
            <a:r>
              <a:rPr lang="en-US" dirty="0" smtClean="0"/>
              <a:t>-most 8 bits match those in 10.0.0.0 and with the mask length ranging from 8 to 32 bits match the IP prefix.</a:t>
            </a:r>
          </a:p>
          <a:p>
            <a:r>
              <a:rPr lang="en-US" dirty="0" smtClean="0"/>
              <a:t>Case 2:</a:t>
            </a:r>
          </a:p>
          <a:p>
            <a:pPr lvl="1"/>
            <a:r>
              <a:rPr lang="en-US" dirty="0" smtClean="0"/>
              <a:t>For index 10, greater-equal-value is 24, and less-equal-value is 32. Routes whose the </a:t>
            </a:r>
            <a:r>
              <a:rPr lang="en-US" altLang="zh-CN" dirty="0" smtClean="0"/>
              <a:t>left</a:t>
            </a:r>
            <a:r>
              <a:rPr lang="en-US" dirty="0" smtClean="0"/>
              <a:t>-most 24 bits match those in 10.1.1.0 and with the mask length ranging from 24 to 32 bits are rejected.</a:t>
            </a:r>
          </a:p>
          <a:p>
            <a:pPr lvl="1"/>
            <a:r>
              <a:rPr lang="en-US" dirty="0" smtClean="0"/>
              <a:t>For index 20, greater-equal-value is 0, and less-equal-value is 32. Routes whose </a:t>
            </a:r>
            <a:r>
              <a:rPr lang="en-US" altLang="zh-CN" dirty="0" smtClean="0"/>
              <a:t>left-</a:t>
            </a:r>
            <a:r>
              <a:rPr lang="en-US" dirty="0" smtClean="0"/>
              <a:t>most 16 bits match those in 10.1.0.0, and with the mask length ranging from 16 to 32 bits match the prefix. In this case, only the route 10.1.0.0/16 is a match, and the other routes are rejected by default.</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2217505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89229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23794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distance-vector protocol generates routes based on the routing table. Consequently, the filter affects the routes to be accepted from neighbors and the routes to be advertised to neighbors. </a:t>
            </a:r>
          </a:p>
          <a:p>
            <a:r>
              <a:rPr lang="en-US" dirty="0" smtClean="0"/>
              <a:t>To filter out the routes from an upstream device to a downstream device, run the </a:t>
            </a:r>
            <a:r>
              <a:rPr lang="en-US" b="1" dirty="0" smtClean="0"/>
              <a:t>filter-policy export </a:t>
            </a:r>
            <a:r>
              <a:rPr lang="en-US" dirty="0" smtClean="0"/>
              <a:t>command on the upstream device or the </a:t>
            </a:r>
            <a:r>
              <a:rPr lang="en-US" b="1" dirty="0" smtClean="0"/>
              <a:t>filter-policy import </a:t>
            </a:r>
            <a:r>
              <a:rPr lang="en-US" dirty="0" smtClean="0"/>
              <a:t>command on the downstream device.</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0486560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OSPF stores the flooded LSAs in its LSDB and runs the SPF algorithm to calculate a loop-free SPT with the local device as the root. The filter-policy module filters the routes calculated by OSPF (before the routes are installed into the routing table) but does not filter LSAs.</a:t>
            </a:r>
          </a:p>
          <a:p>
            <a:r>
              <a:rPr lang="en-US" smtClean="0"/>
              <a:t>The preceding example uses OSPF to show how a filter-policy is applied in a link-state routing protocol.</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177911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16492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r>
              <a:rPr lang="en-US" dirty="0" smtClean="0"/>
              <a:t>Command: [Huawei-ospf-100</a:t>
            </a:r>
            <a:r>
              <a:rPr lang="en-US" b="1" dirty="0" smtClean="0"/>
              <a:t>] filter-policy </a:t>
            </a:r>
            <a:r>
              <a:rPr lang="en-US" dirty="0" smtClean="0"/>
              <a:t>{</a:t>
            </a:r>
            <a:r>
              <a:rPr lang="en-US" i="1" dirty="0" err="1" smtClean="0"/>
              <a:t>acl</a:t>
            </a:r>
            <a:r>
              <a:rPr lang="en-US" i="1" dirty="0" smtClean="0"/>
              <a:t>-number</a:t>
            </a:r>
            <a:r>
              <a:rPr lang="en-US" dirty="0" smtClean="0"/>
              <a:t> | </a:t>
            </a:r>
            <a:r>
              <a:rPr lang="en-US" b="1" dirty="0" err="1" smtClean="0"/>
              <a:t>acl</a:t>
            </a:r>
            <a:r>
              <a:rPr lang="en-US" b="1" dirty="0" smtClean="0"/>
              <a:t>-name</a:t>
            </a:r>
            <a:r>
              <a:rPr lang="en-US" dirty="0" smtClean="0"/>
              <a:t> </a:t>
            </a:r>
            <a:r>
              <a:rPr lang="en-US" i="1" dirty="0" err="1" smtClean="0"/>
              <a:t>acl</a:t>
            </a:r>
            <a:r>
              <a:rPr lang="en-US" i="1" dirty="0" smtClean="0"/>
              <a:t>-name</a:t>
            </a:r>
            <a:r>
              <a:rPr lang="en-US" dirty="0" smtClean="0"/>
              <a:t> | </a:t>
            </a:r>
            <a:r>
              <a:rPr lang="en-US" b="1" dirty="0" err="1" smtClean="0"/>
              <a:t>ip</a:t>
            </a:r>
            <a:r>
              <a:rPr lang="en-US" b="1" dirty="0" smtClean="0"/>
              <a:t>-prefix </a:t>
            </a:r>
            <a:r>
              <a:rPr lang="en-US" i="1" dirty="0" err="1" smtClean="0"/>
              <a:t>ip</a:t>
            </a:r>
            <a:r>
              <a:rPr lang="en-US" i="1" dirty="0" smtClean="0"/>
              <a:t>-prefix-name</a:t>
            </a:r>
            <a:r>
              <a:rPr lang="en-US" dirty="0" smtClean="0"/>
              <a:t> | </a:t>
            </a:r>
            <a:r>
              <a:rPr lang="en-US" b="1" dirty="0" smtClean="0"/>
              <a:t>route-policy</a:t>
            </a:r>
            <a:r>
              <a:rPr lang="en-US" i="1" dirty="0" smtClean="0"/>
              <a:t> route-policy-name</a:t>
            </a:r>
            <a:r>
              <a:rPr lang="en-US" dirty="0" smtClean="0"/>
              <a:t> [</a:t>
            </a:r>
            <a:r>
              <a:rPr lang="en-US" b="1" dirty="0" smtClean="0"/>
              <a:t>secondary</a:t>
            </a:r>
            <a:r>
              <a:rPr lang="en-US" dirty="0" smtClean="0"/>
              <a:t>]} </a:t>
            </a:r>
            <a:r>
              <a:rPr lang="en-US" b="1" dirty="0" smtClean="0"/>
              <a:t>import</a:t>
            </a:r>
          </a:p>
          <a:p>
            <a:pPr lvl="1"/>
            <a:r>
              <a:rPr lang="en-US" i="1" dirty="0" err="1" smtClean="0"/>
              <a:t>acl</a:t>
            </a:r>
            <a:r>
              <a:rPr lang="en-US" i="1" dirty="0" smtClean="0"/>
              <a:t>-number</a:t>
            </a:r>
            <a:r>
              <a:rPr lang="en-US" dirty="0" smtClean="0"/>
              <a:t>: specifies the number of a basic ACL. The value is an integer ranging from 2000 to 2999.</a:t>
            </a:r>
          </a:p>
          <a:p>
            <a:pPr lvl="1"/>
            <a:r>
              <a:rPr lang="en-US" b="1" dirty="0" err="1" smtClean="0"/>
              <a:t>acl</a:t>
            </a:r>
            <a:r>
              <a:rPr lang="en-US" b="1" dirty="0" smtClean="0"/>
              <a:t>-name</a:t>
            </a:r>
            <a:r>
              <a:rPr lang="en-US" i="1" dirty="0" smtClean="0"/>
              <a:t> </a:t>
            </a:r>
            <a:r>
              <a:rPr lang="en-US" i="1" dirty="0" err="1" smtClean="0"/>
              <a:t>acl</a:t>
            </a:r>
            <a:r>
              <a:rPr lang="en-US" i="1" dirty="0" smtClean="0"/>
              <a:t>-name</a:t>
            </a:r>
            <a:r>
              <a:rPr lang="en-US" dirty="0" smtClean="0"/>
              <a:t>: specifies the name of an ACL. The value is a string of 1 to 32 case-sensitive characters, spaces not supported. The value must start with a letter (a to z or A to Z).</a:t>
            </a:r>
          </a:p>
          <a:p>
            <a:pPr lvl="1"/>
            <a:r>
              <a:rPr lang="en-US" b="1" dirty="0" err="1" smtClean="0"/>
              <a:t>ip</a:t>
            </a:r>
            <a:r>
              <a:rPr lang="en-US" b="1" dirty="0" smtClean="0"/>
              <a:t>-prefix </a:t>
            </a:r>
            <a:r>
              <a:rPr lang="en-US" i="1" dirty="0" err="1" smtClean="0"/>
              <a:t>ip</a:t>
            </a:r>
            <a:r>
              <a:rPr lang="en-US" i="1" dirty="0" smtClean="0"/>
              <a:t>-prefix-name: </a:t>
            </a:r>
            <a:r>
              <a:rPr lang="en-US" dirty="0" smtClean="0"/>
              <a:t>specifies the name of an IP prefix list. The value is a string of 1 to 169 case-sensitive characters, spaces not supported. If spaces are used, the string must start and end with double quotation marks (").</a:t>
            </a:r>
          </a:p>
          <a:p>
            <a:pPr lvl="1"/>
            <a:r>
              <a:rPr lang="en-US" b="1" dirty="0" smtClean="0"/>
              <a:t>route-policy</a:t>
            </a:r>
            <a:r>
              <a:rPr lang="en-US" dirty="0" smtClean="0"/>
              <a:t> </a:t>
            </a:r>
            <a:r>
              <a:rPr lang="en-US" i="1" dirty="0" smtClean="0"/>
              <a:t>route-policy-name: </a:t>
            </a:r>
            <a:r>
              <a:rPr lang="en-US" dirty="0" smtClean="0"/>
              <a:t>specifies the name of a route-policy. The value is a string of 1 to 40 case-sensitive characters, spaces not supported. If spaces are used, the string must start and end with double quotation marks (").</a:t>
            </a:r>
          </a:p>
          <a:p>
            <a:pPr lvl="1"/>
            <a:r>
              <a:rPr lang="en-US" b="1" dirty="0" smtClean="0"/>
              <a:t>secondary</a:t>
            </a:r>
            <a:r>
              <a:rPr lang="en-US" dirty="0" smtClean="0"/>
              <a:t>: indicates that the sub-optimal route is selected.</a:t>
            </a:r>
          </a:p>
          <a:p>
            <a:r>
              <a:rPr lang="en-US" dirty="0" smtClean="0"/>
              <a:t>Command: [Huawei-ospf-100] </a:t>
            </a:r>
            <a:r>
              <a:rPr lang="en-US" b="1" dirty="0" smtClean="0"/>
              <a:t>filter-policy</a:t>
            </a:r>
            <a:r>
              <a:rPr lang="en-US" dirty="0" smtClean="0"/>
              <a:t> { </a:t>
            </a:r>
            <a:r>
              <a:rPr lang="en-US" i="1" dirty="0" err="1" smtClean="0"/>
              <a:t>acl</a:t>
            </a:r>
            <a:r>
              <a:rPr lang="en-US" i="1" dirty="0" smtClean="0"/>
              <a:t>-number</a:t>
            </a:r>
            <a:r>
              <a:rPr lang="en-US" dirty="0" smtClean="0"/>
              <a:t> | </a:t>
            </a:r>
            <a:r>
              <a:rPr lang="en-US" b="1" dirty="0" err="1" smtClean="0"/>
              <a:t>acl</a:t>
            </a:r>
            <a:r>
              <a:rPr lang="en-US" b="1" dirty="0" smtClean="0"/>
              <a:t>-name</a:t>
            </a:r>
            <a:r>
              <a:rPr lang="en-US" dirty="0" smtClean="0"/>
              <a:t> </a:t>
            </a:r>
            <a:r>
              <a:rPr lang="en-US" i="1" dirty="0" err="1" smtClean="0"/>
              <a:t>acl</a:t>
            </a:r>
            <a:r>
              <a:rPr lang="en-US" i="1" dirty="0" smtClean="0"/>
              <a:t>-name </a:t>
            </a:r>
            <a:r>
              <a:rPr lang="en-US" dirty="0" smtClean="0"/>
              <a:t>| </a:t>
            </a:r>
            <a:r>
              <a:rPr lang="en-US" b="1" dirty="0" err="1" smtClean="0"/>
              <a:t>ip</a:t>
            </a:r>
            <a:r>
              <a:rPr lang="en-US" b="1" dirty="0" smtClean="0"/>
              <a:t>-prefix </a:t>
            </a:r>
            <a:r>
              <a:rPr lang="en-US" dirty="0" err="1" smtClean="0"/>
              <a:t>ip</a:t>
            </a:r>
            <a:r>
              <a:rPr lang="en-US" dirty="0" smtClean="0"/>
              <a:t>-prefix-name | </a:t>
            </a:r>
            <a:r>
              <a:rPr lang="en-US" b="1" dirty="0" smtClean="0"/>
              <a:t>route-policy</a:t>
            </a:r>
            <a:r>
              <a:rPr lang="en-US" dirty="0" smtClean="0"/>
              <a:t> route-policy-name } </a:t>
            </a:r>
            <a:r>
              <a:rPr lang="en-US" b="1" dirty="0" smtClean="0"/>
              <a:t>export </a:t>
            </a:r>
            <a:r>
              <a:rPr lang="en-US" dirty="0" smtClean="0"/>
              <a:t>[ </a:t>
            </a:r>
            <a:r>
              <a:rPr lang="en-US" b="1" dirty="0" smtClean="0"/>
              <a:t>protocol </a:t>
            </a:r>
            <a:r>
              <a:rPr lang="en-US" dirty="0" smtClean="0"/>
              <a:t>[ </a:t>
            </a:r>
            <a:r>
              <a:rPr lang="en-US" i="1" dirty="0" smtClean="0"/>
              <a:t>process-id </a:t>
            </a:r>
            <a:r>
              <a:rPr lang="en-US" dirty="0" smtClean="0"/>
              <a:t>] ]</a:t>
            </a:r>
          </a:p>
          <a:p>
            <a:pPr lvl="1"/>
            <a:r>
              <a:rPr lang="en-US" b="1" dirty="0" smtClean="0"/>
              <a:t>protocol</a:t>
            </a:r>
            <a:r>
              <a:rPr lang="en-US" dirty="0" smtClean="0"/>
              <a:t> </a:t>
            </a:r>
            <a:r>
              <a:rPr lang="en-US" i="1" dirty="0" smtClean="0"/>
              <a:t>process-id</a:t>
            </a:r>
            <a:r>
              <a:rPr lang="en-US" dirty="0" smtClean="0"/>
              <a:t>: specifies the protocol whose routes are to be filtered. Currently, the value can be direct, </a:t>
            </a:r>
            <a:r>
              <a:rPr lang="en-US" dirty="0" err="1" smtClean="0"/>
              <a:t>isis</a:t>
            </a:r>
            <a:r>
              <a:rPr lang="en-US" dirty="0" smtClean="0"/>
              <a:t>, </a:t>
            </a:r>
            <a:r>
              <a:rPr lang="en-US" dirty="0" err="1" smtClean="0"/>
              <a:t>bgp</a:t>
            </a:r>
            <a:r>
              <a:rPr lang="en-US" dirty="0" smtClean="0"/>
              <a:t>, </a:t>
            </a:r>
            <a:r>
              <a:rPr lang="en-US" dirty="0" err="1" smtClean="0"/>
              <a:t>ospf</a:t>
            </a:r>
            <a:r>
              <a:rPr lang="en-US" dirty="0" smtClean="0"/>
              <a:t>, </a:t>
            </a:r>
            <a:r>
              <a:rPr lang="en-US" dirty="0" err="1" smtClean="0"/>
              <a:t>unr</a:t>
            </a:r>
            <a:r>
              <a:rPr lang="en-US" dirty="0" smtClean="0"/>
              <a:t>, or static. When RIP, IS-IS, or OSPF is specified as a routing protocol, you can also specify a process ID. The value is an integer ranging from 1 to 65535. The default value is 1.</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1172769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62747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93833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OSPF routing information is recorded in the LSDB. The </a:t>
            </a:r>
            <a:r>
              <a:rPr lang="en-US" b="1" dirty="0" smtClean="0"/>
              <a:t>filter-policy import </a:t>
            </a:r>
            <a:r>
              <a:rPr lang="en-US" dirty="0" smtClean="0"/>
              <a:t>command is used to filter the routes calculated by OSPF, but not to filter LSAs to be accepted or advertised.</a:t>
            </a:r>
          </a:p>
          <a:p>
            <a:r>
              <a:rPr lang="en-US" dirty="0" smtClean="0"/>
              <a:t>The </a:t>
            </a:r>
            <a:r>
              <a:rPr lang="en-US" b="1" dirty="0" smtClean="0"/>
              <a:t>filter-policy export </a:t>
            </a:r>
            <a:r>
              <a:rPr lang="en-US" dirty="0" smtClean="0"/>
              <a:t>command allows you to specify a protocol or process ID to filter the routes of a specified protocol or a specified process. If neither protocol nor process-id is specified, OSPF filters all imported routes.</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904243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IS-IS routing entries can be used to guide IP packet forwarding only after they are successfully delivered to the IP routing table. If an IS-IS routing table has routes destined for a specific network segment but these routes do not need to be added to the IP routing table, run the </a:t>
            </a:r>
            <a:r>
              <a:rPr lang="en-US" b="1" dirty="0" smtClean="0"/>
              <a:t>filter-policy import </a:t>
            </a:r>
            <a:r>
              <a:rPr lang="en-US" dirty="0" smtClean="0"/>
              <a:t>command and use a basic ACL, an IP prefix list, or a route-policy to filter the IS-IS routes to be added to the IP routing table.</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1107014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35677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a route-policy is used, the node with a smaller ID is matched first. After a route matches a node, the route is not matched against other nodes. If a route fails to match all nodes, the route is filtered out.</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5877371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723715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route-policy contains N (N &gt;= 1) nodes. After routes match the route-policy, the system checks whether the routes match the nodes in ascending order by node ID. The matching condition is defined in the if-match clause.</a:t>
            </a:r>
          </a:p>
          <a:p>
            <a:pPr lvl="1"/>
            <a:r>
              <a:rPr lang="en-US" dirty="0" smtClean="0"/>
              <a:t>After a route matches all if-match clauses of a node, the system proceeds to select a matching mode and no longer matches the route against other nodes. The matching mode can be "permit" or "deny."</a:t>
            </a:r>
          </a:p>
          <a:p>
            <a:pPr lvl="2"/>
            <a:r>
              <a:rPr lang="en-US" b="1" dirty="0" smtClean="0"/>
              <a:t>permit:</a:t>
            </a:r>
            <a:r>
              <a:rPr lang="en-US" dirty="0" smtClean="0"/>
              <a:t> The route is permitted, and the apply clause of the node is used to set some attributes of the route.</a:t>
            </a:r>
          </a:p>
          <a:p>
            <a:pPr lvl="2"/>
            <a:r>
              <a:rPr lang="en-US" b="1" dirty="0" smtClean="0"/>
              <a:t>deny</a:t>
            </a:r>
            <a:r>
              <a:rPr lang="en-US" dirty="0" smtClean="0"/>
              <a:t>: The route is rejected.</a:t>
            </a:r>
          </a:p>
          <a:p>
            <a:pPr lvl="1"/>
            <a:r>
              <a:rPr lang="en-US" dirty="0" smtClean="0"/>
              <a:t>If a route fails to match any if-match clause of the node, the route is further matched against the next node. If a route does not match any node, the route is rejected.</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9506768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a:t>
            </a:r>
            <a:r>
              <a:rPr lang="en-US" b="1" dirty="0" smtClean="0"/>
              <a:t>route-policy</a:t>
            </a:r>
            <a:r>
              <a:rPr lang="en-US" dirty="0" smtClean="0"/>
              <a:t> </a:t>
            </a:r>
            <a:r>
              <a:rPr lang="en-US" i="1" dirty="0" smtClean="0"/>
              <a:t>route-policy-name</a:t>
            </a:r>
            <a:r>
              <a:rPr lang="en-US" dirty="0" smtClean="0"/>
              <a:t> { </a:t>
            </a:r>
            <a:r>
              <a:rPr lang="en-US" b="1" dirty="0" smtClean="0"/>
              <a:t>permit | deny</a:t>
            </a:r>
            <a:r>
              <a:rPr lang="en-US" dirty="0" smtClean="0"/>
              <a:t> } </a:t>
            </a:r>
            <a:r>
              <a:rPr lang="en-US" b="1" dirty="0" smtClean="0"/>
              <a:t>node</a:t>
            </a:r>
            <a:r>
              <a:rPr lang="en-US" dirty="0" smtClean="0"/>
              <a:t> </a:t>
            </a:r>
            <a:r>
              <a:rPr lang="en-US" i="1" dirty="0" err="1" smtClean="0"/>
              <a:t>node</a:t>
            </a:r>
            <a:endParaRPr lang="en-US" i="1" dirty="0" smtClean="0"/>
          </a:p>
          <a:p>
            <a:pPr lvl="1"/>
            <a:r>
              <a:rPr lang="en-US" b="1" dirty="0" smtClean="0"/>
              <a:t>permit</a:t>
            </a:r>
            <a:r>
              <a:rPr lang="en-US" dirty="0" smtClean="0"/>
              <a:t>: sets the matching mode of a route-policy node to permit. If a route matches all if-match clauses of a node, the apply clause of the node is executed. Otherwise, the system goes to the next node.</a:t>
            </a:r>
          </a:p>
          <a:p>
            <a:pPr lvl="1"/>
            <a:r>
              <a:rPr lang="en-US" b="1" dirty="0" smtClean="0"/>
              <a:t>deny</a:t>
            </a:r>
            <a:r>
              <a:rPr lang="en-US" dirty="0" smtClean="0"/>
              <a:t>: indicates that the matching mode of the route-policy node is deny. If a route matches all if-match clauses of a node, the route is rejected. Otherwise, the system goes to the next node.</a:t>
            </a:r>
          </a:p>
          <a:p>
            <a:pPr lvl="1"/>
            <a:r>
              <a:rPr lang="en-US" b="1" dirty="0" smtClean="0"/>
              <a:t>node</a:t>
            </a:r>
            <a:r>
              <a:rPr lang="en-US" dirty="0" smtClean="0"/>
              <a:t> </a:t>
            </a:r>
            <a:r>
              <a:rPr lang="en-US" i="1" dirty="0" err="1" smtClean="0"/>
              <a:t>node</a:t>
            </a:r>
            <a:r>
              <a:rPr lang="en-US" i="1" dirty="0" smtClean="0"/>
              <a:t>: </a:t>
            </a:r>
            <a:r>
              <a:rPr lang="en-US" dirty="0" smtClean="0"/>
              <a:t>specifies the node ID of a route-policy. When a route-policy is used, the node with the smallest node ID is matched first. After a route matches a node, the route is not matched against other nodes. If a route fails to match any nodes, the route is filtered out. The value is an integer ranging from 0 to 65535.</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854643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682467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apply clause is used to specify an action for the route-policy and set the attributes of the routes that match the route-policy. If no apply clause is configured for a node, the node only filters routes. If one or more apply clauses are configured, all apply clauses are applied to the routes that match the node.</a:t>
            </a:r>
            <a:endParaRPr lang="en-US"/>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3589185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56259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a filter-policy is used to filter routes, only the local routing table is affected. Therefore, R3 can learn the routes to network segment 192.168.1.0/24.</a:t>
            </a:r>
          </a:p>
          <a:p>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833468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51118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18725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62989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189525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03135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262370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6486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710733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826419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10652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205464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14468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In OSPF, the export filter-policy is used to filter the routes to be imported from other routing protocols to OSPF. In BGP, the export filter-policy is used to filter routes to be advertised.</a:t>
            </a:r>
          </a:p>
          <a:p>
            <a:pPr marL="228600" indent="-228600">
              <a:buFont typeface="+mj-lt"/>
              <a:buAutoNum type="arabicPeriod"/>
            </a:pPr>
            <a:r>
              <a:rPr lang="en-US" dirty="0" smtClean="0"/>
              <a:t>The logical relationship between nodes is OR, and the logical relationship between conditional statements is AND.</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4868366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428372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4165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7729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3077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442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An ACL consists of the following elements:</a:t>
            </a:r>
          </a:p>
          <a:p>
            <a:pPr lvl="1">
              <a:lnSpc>
                <a:spcPct val="100000"/>
              </a:lnSpc>
            </a:pPr>
            <a:r>
              <a:rPr lang="en-US" dirty="0" smtClean="0"/>
              <a:t>ACL number: Each ACL configured on a device is assigned a number, which is called an ACL number and is used to identify the ACL. The ACL number range varies according to the ACL type.</a:t>
            </a:r>
          </a:p>
          <a:p>
            <a:pPr lvl="1">
              <a:lnSpc>
                <a:spcPct val="100000"/>
              </a:lnSpc>
            </a:pPr>
            <a:r>
              <a:rPr lang="en-US" dirty="0" smtClean="0"/>
              <a:t>Rule: As mentioned above, an ACL is usually consists of multiple permit, deny, or both clauses, and each clause is a rule of the ACL.</a:t>
            </a:r>
          </a:p>
          <a:p>
            <a:pPr lvl="1">
              <a:lnSpc>
                <a:spcPct val="100000"/>
              </a:lnSpc>
            </a:pPr>
            <a:r>
              <a:rPr lang="en-US" dirty="0" smtClean="0"/>
              <a:t>Rule number: Each rule has a rule number, which identifies an ACL rule. The value can be user-defined or automatically allocated by the system. The number of an ACL rule is an integer ranging from 0 to 4294967294. All ACL rules are numbered in ascending order.</a:t>
            </a:r>
          </a:p>
          <a:p>
            <a:pPr lvl="1">
              <a:lnSpc>
                <a:spcPct val="100000"/>
              </a:lnSpc>
            </a:pPr>
            <a:r>
              <a:rPr lang="en-US" dirty="0" smtClean="0"/>
              <a:t>Action: "Permit" or "deny" in each rule is an action bound to a rule. ACLs are usually used together with other technologies. The meanings of actions vary according to the scenario.</a:t>
            </a:r>
          </a:p>
          <a:p>
            <a:pPr lvl="2">
              <a:lnSpc>
                <a:spcPct val="100000"/>
              </a:lnSpc>
            </a:pPr>
            <a:r>
              <a:rPr lang="en-US" dirty="0" smtClean="0"/>
              <a:t>For example, if an ACL is used together with a traffic filtering technology (the ACL is applied to the traffic filtering function), "permit" indicates that traffic is allowed to pass, and "deny" indicates that traffic is rejected.</a:t>
            </a:r>
          </a:p>
          <a:p>
            <a:pPr lvl="1">
              <a:lnSpc>
                <a:spcPct val="100000"/>
              </a:lnSpc>
            </a:pPr>
            <a:r>
              <a:rPr lang="en-US" dirty="0" smtClean="0"/>
              <a:t>Item to be matched against: The ACL defines abundant items to be matched against. In this example, the source IP address is used. The ACL also supports many other items. For instance, the items can be Layer 2 Ethernet frame header information (such as a source MAC address, destination MAC address, and Ethernet frame protocol type), Layer 3 packet information (such as a destination address and protocol type), or Layer 4 packet information (such as a TCP/UDP port number).</a:t>
            </a:r>
          </a:p>
          <a:p>
            <a:pPr>
              <a:lnSpc>
                <a:spcPct val="100000"/>
              </a:lnSpc>
            </a:pPr>
            <a:r>
              <a:rPr lang="en-US" dirty="0" smtClean="0"/>
              <a:t>Question: What does the </a:t>
            </a:r>
            <a:r>
              <a:rPr lang="en-US" b="1" dirty="0" smtClean="0"/>
              <a:t>rule 5 permit source 1.1.1.0 0.0.0.255 </a:t>
            </a:r>
            <a:r>
              <a:rPr lang="en-US" dirty="0" smtClean="0"/>
              <a:t>command </a:t>
            </a:r>
            <a:r>
              <a:rPr lang="en-US" dirty="0" err="1" smtClean="0"/>
              <a:t>meanh</a:t>
            </a:r>
            <a:r>
              <a:rPr lang="en-US" dirty="0" smtClean="0"/>
              <a:t> This will be introduced later.</a:t>
            </a:r>
          </a:p>
          <a:p>
            <a:pPr>
              <a:lnSpc>
                <a:spcPct val="100000"/>
              </a:lnSpc>
            </a:pPr>
            <a:endParaRPr lang="zh-CN" altLang="en-US" dirty="0" smtClean="0"/>
          </a:p>
          <a:p>
            <a:pPr>
              <a:lnSpc>
                <a:spcPct val="100000"/>
              </a:lnSpc>
            </a:pPr>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8182856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930727">
                  <a:extLst>
                    <a:ext uri="{9D8B030D-6E8A-4147-A177-3AD203B41FA5}">
                      <a16:colId xmlns:a16="http://schemas.microsoft.com/office/drawing/2014/main" xmlns="" val="20002"/>
                    </a:ext>
                  </a:extLst>
                </a:gridCol>
                <a:gridCol w="23196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616"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859"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40016"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424"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0761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7985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4001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6842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100761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7985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4001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6842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0761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7985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4001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6842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100761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7985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4001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6842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0761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7985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4001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6842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7" name="文本占位符 11"/>
          <p:cNvSpPr txBox="1">
            <a:spLocks/>
          </p:cNvSpPr>
          <p:nvPr userDrawn="1"/>
        </p:nvSpPr>
        <p:spPr bwMode="auto">
          <a:xfrm>
            <a:off x="6228196" y="1816983"/>
            <a:ext cx="2888578"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endParaRPr lang="zh-CN" altLang="en-US" sz="1600" dirty="0">
              <a:latin typeface="Huawei Sans" panose="020C0503030203020204" pitchFamily="34" charset="0"/>
            </a:endParaRPr>
          </a:p>
        </p:txBody>
      </p:sp>
      <p:sp>
        <p:nvSpPr>
          <p:cNvPr id="38" name="文本占位符 12"/>
          <p:cNvSpPr txBox="1">
            <a:spLocks/>
          </p:cNvSpPr>
          <p:nvPr userDrawn="1"/>
        </p:nvSpPr>
        <p:spPr bwMode="auto">
          <a:xfrm>
            <a:off x="9116775" y="1816983"/>
            <a:ext cx="2351079"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25643290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7082898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23432250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7.pn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7.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7.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文本占位符 12"/>
          <p:cNvSpPr>
            <a:spLocks noGrp="1"/>
          </p:cNvSpPr>
          <p:nvPr>
            <p:ph type="body" sz="quarter" idx="17"/>
          </p:nvPr>
        </p:nvSpPr>
        <p:spPr/>
        <p:txBody>
          <a:bodyPr/>
          <a:lstStyle/>
          <a:p>
            <a:endParaRPr lang="zh-CN" altLang="en-US">
              <a:sym typeface="Huawei Sans" panose="020C0503030203020204" pitchFamily="34" charset="0"/>
            </a:endParaRPr>
          </a:p>
        </p:txBody>
      </p:sp>
      <p:sp>
        <p:nvSpPr>
          <p:cNvPr id="14" name="文本占位符 13"/>
          <p:cNvSpPr>
            <a:spLocks noGrp="1"/>
          </p:cNvSpPr>
          <p:nvPr>
            <p:ph type="body" sz="quarter" idx="18"/>
          </p:nvPr>
        </p:nvSpPr>
        <p:spPr/>
        <p:txBody>
          <a:bodyPr/>
          <a:lstStyle/>
          <a:p>
            <a:endParaRPr lang="zh-CN" altLang="en-US">
              <a:sym typeface="Huawei Sans" panose="020C0503030203020204" pitchFamily="34" charset="0"/>
            </a:endParaRPr>
          </a:p>
        </p:txBody>
      </p:sp>
      <p:sp>
        <p:nvSpPr>
          <p:cNvPr id="6" name="文本占位符 5"/>
          <p:cNvSpPr>
            <a:spLocks noGrp="1"/>
          </p:cNvSpPr>
          <p:nvPr>
            <p:ph type="body" sz="quarter" idx="13"/>
          </p:nvPr>
        </p:nvSpPr>
        <p:spPr/>
        <p:txBody>
          <a:bodyPr/>
          <a:lstStyle/>
          <a:p>
            <a:r>
              <a:rPr lang="en-US" altLang="zh-CN" smtClean="0">
                <a:sym typeface="Huawei Sans" panose="020C0503030203020204" pitchFamily="34" charset="0"/>
              </a:rPr>
              <a:t>Shi Miaomiao/swx791350</a:t>
            </a:r>
            <a:endParaRPr lang="zh-CN" altLang="en-US" dirty="0">
              <a:sym typeface="Huawei Sans" panose="020C0503030203020204" pitchFamily="34" charset="0"/>
            </a:endParaRPr>
          </a:p>
        </p:txBody>
      </p:sp>
      <p:sp>
        <p:nvSpPr>
          <p:cNvPr id="7" name="文本占位符 6"/>
          <p:cNvSpPr>
            <a:spLocks noGrp="1"/>
          </p:cNvSpPr>
          <p:nvPr>
            <p:ph type="body" sz="quarter" idx="14"/>
          </p:nvPr>
        </p:nvSpPr>
        <p:spPr/>
        <p:txBody>
          <a:bodyPr/>
          <a:lstStyle/>
          <a:p>
            <a:r>
              <a:rPr lang="en-US" altLang="zh-CN" smtClean="0">
                <a:sym typeface="Huawei Sans" panose="020C0503030203020204" pitchFamily="34" charset="0"/>
              </a:rPr>
              <a:t>2020.4</a:t>
            </a:r>
            <a:endParaRPr lang="zh-CN" altLang="en-US" dirty="0">
              <a:sym typeface="Huawei Sans" panose="020C0503030203020204" pitchFamily="34" charset="0"/>
            </a:endParaRPr>
          </a:p>
        </p:txBody>
      </p:sp>
      <p:sp>
        <p:nvSpPr>
          <p:cNvPr id="12" name="文本占位符 11"/>
          <p:cNvSpPr>
            <a:spLocks noGrp="1"/>
          </p:cNvSpPr>
          <p:nvPr>
            <p:ph type="body" sz="quarter" idx="15"/>
          </p:nvPr>
        </p:nvSpPr>
        <p:spPr/>
        <p:txBody>
          <a:bodyPr/>
          <a:lstStyle/>
          <a:p>
            <a:endParaRPr lang="zh-CN" altLang="en-US">
              <a:sym typeface="Huawei Sans" panose="020C0503030203020204" pitchFamily="34" charset="0"/>
            </a:endParaRPr>
          </a:p>
        </p:txBody>
      </p:sp>
      <p:sp>
        <p:nvSpPr>
          <p:cNvPr id="50" name="文本占位符 8"/>
          <p:cNvSpPr>
            <a:spLocks noGrp="1"/>
          </p:cNvSpPr>
          <p:nvPr>
            <p:ph type="body" sz="quarter" idx="16"/>
          </p:nvPr>
        </p:nvSpPr>
        <p:spPr/>
        <p:txBody>
          <a:bodyPr/>
          <a:lstStyle/>
          <a:p>
            <a:r>
              <a:rPr lang="en-US" altLang="zh-CN" smtClean="0">
                <a:sym typeface="Huawei Sans" panose="020C0503030203020204" pitchFamily="34" charset="0"/>
              </a:rPr>
              <a:t>New</a:t>
            </a:r>
            <a:endParaRPr lang="zh-CN" altLang="en-US" dirty="0">
              <a:sym typeface="Huawei Sans" panose="020C0503030203020204" pitchFamily="34" charset="0"/>
            </a:endParaRPr>
          </a:p>
        </p:txBody>
      </p:sp>
      <p:sp>
        <p:nvSpPr>
          <p:cNvPr id="15" name="文本占位符 14"/>
          <p:cNvSpPr>
            <a:spLocks noGrp="1"/>
          </p:cNvSpPr>
          <p:nvPr>
            <p:ph type="body" sz="quarter" idx="21"/>
          </p:nvPr>
        </p:nvSpPr>
        <p:spPr/>
        <p:txBody>
          <a:bodyPr/>
          <a:lstStyle/>
          <a:p>
            <a:endParaRPr lang="zh-CN" altLang="en-US">
              <a:sym typeface="Huawei Sans" panose="020C0503030203020204" pitchFamily="34" charset="0"/>
            </a:endParaRPr>
          </a:p>
        </p:txBody>
      </p:sp>
      <p:sp>
        <p:nvSpPr>
          <p:cNvPr id="16" name="文本占位符 15"/>
          <p:cNvSpPr>
            <a:spLocks noGrp="1"/>
          </p:cNvSpPr>
          <p:nvPr>
            <p:ph type="body" sz="quarter" idx="22"/>
          </p:nvPr>
        </p:nvSpPr>
        <p:spPr/>
        <p:txBody>
          <a:bodyPr/>
          <a:lstStyle/>
          <a:p>
            <a:endParaRPr lang="zh-CN" altLang="en-US">
              <a:sym typeface="Huawei Sans" panose="020C0503030203020204" pitchFamily="34" charset="0"/>
            </a:endParaRPr>
          </a:p>
        </p:txBody>
      </p:sp>
      <p:sp>
        <p:nvSpPr>
          <p:cNvPr id="17" name="文本占位符 16"/>
          <p:cNvSpPr>
            <a:spLocks noGrp="1"/>
          </p:cNvSpPr>
          <p:nvPr>
            <p:ph type="body" sz="quarter" idx="23"/>
          </p:nvPr>
        </p:nvSpPr>
        <p:spPr/>
        <p:txBody>
          <a:bodyPr/>
          <a:lstStyle/>
          <a:p>
            <a:endParaRPr lang="zh-CN" altLang="en-US">
              <a:sym typeface="Huawei Sans" panose="020C0503030203020204" pitchFamily="34" charset="0"/>
            </a:endParaRPr>
          </a:p>
        </p:txBody>
      </p:sp>
      <p:sp>
        <p:nvSpPr>
          <p:cNvPr id="51" name="文本占位符 13"/>
          <p:cNvSpPr>
            <a:spLocks noGrp="1"/>
          </p:cNvSpPr>
          <p:nvPr>
            <p:ph type="body" sz="quarter" idx="24"/>
          </p:nvPr>
        </p:nvSpPr>
        <p:spPr/>
        <p:txBody>
          <a:bodyPr/>
          <a:lstStyle/>
          <a:p>
            <a:endParaRPr lang="zh-CN" altLang="en-US" dirty="0">
              <a:sym typeface="Huawei Sans" panose="020C0503030203020204" pitchFamily="34" charset="0"/>
            </a:endParaRPr>
          </a:p>
        </p:txBody>
      </p:sp>
      <p:sp>
        <p:nvSpPr>
          <p:cNvPr id="18" name="文本占位符 17"/>
          <p:cNvSpPr>
            <a:spLocks noGrp="1"/>
          </p:cNvSpPr>
          <p:nvPr>
            <p:ph type="body" sz="quarter" idx="25"/>
          </p:nvPr>
        </p:nvSpPr>
        <p:spPr/>
        <p:txBody>
          <a:bodyPr/>
          <a:lstStyle/>
          <a:p>
            <a:endParaRPr lang="zh-CN" altLang="en-US">
              <a:sym typeface="Huawei Sans" panose="020C0503030203020204" pitchFamily="34" charset="0"/>
            </a:endParaRPr>
          </a:p>
        </p:txBody>
      </p:sp>
      <p:sp>
        <p:nvSpPr>
          <p:cNvPr id="19" name="文本占位符 18"/>
          <p:cNvSpPr>
            <a:spLocks noGrp="1"/>
          </p:cNvSpPr>
          <p:nvPr>
            <p:ph type="body" sz="quarter" idx="26"/>
          </p:nvPr>
        </p:nvSpPr>
        <p:spPr/>
        <p:txBody>
          <a:bodyPr/>
          <a:lstStyle/>
          <a:p>
            <a:endParaRPr lang="zh-CN" altLang="en-US">
              <a:sym typeface="Huawei Sans" panose="020C0503030203020204" pitchFamily="34" charset="0"/>
            </a:endParaRPr>
          </a:p>
        </p:txBody>
      </p:sp>
      <p:sp>
        <p:nvSpPr>
          <p:cNvPr id="20" name="文本占位符 19"/>
          <p:cNvSpPr>
            <a:spLocks noGrp="1"/>
          </p:cNvSpPr>
          <p:nvPr>
            <p:ph type="body" sz="quarter" idx="27"/>
          </p:nvPr>
        </p:nvSpPr>
        <p:spPr/>
        <p:txBody>
          <a:bodyPr/>
          <a:lstStyle/>
          <a:p>
            <a:endParaRPr lang="zh-CN" altLang="en-US">
              <a:sym typeface="Huawei Sans" panose="020C0503030203020204" pitchFamily="34" charset="0"/>
            </a:endParaRPr>
          </a:p>
        </p:txBody>
      </p:sp>
      <p:sp>
        <p:nvSpPr>
          <p:cNvPr id="52" name="文本占位符 19"/>
          <p:cNvSpPr>
            <a:spLocks noGrp="1"/>
          </p:cNvSpPr>
          <p:nvPr>
            <p:ph type="body" sz="quarter" idx="28"/>
          </p:nvPr>
        </p:nvSpPr>
        <p:spPr/>
        <p:txBody>
          <a:bodyPr/>
          <a:lstStyle/>
          <a:p>
            <a:endParaRPr lang="zh-CN" altLang="en-US" dirty="0">
              <a:sym typeface="Huawei Sans" panose="020C0503030203020204" pitchFamily="34" charset="0"/>
            </a:endParaRPr>
          </a:p>
        </p:txBody>
      </p:sp>
      <p:sp>
        <p:nvSpPr>
          <p:cNvPr id="21" name="文本占位符 20"/>
          <p:cNvSpPr>
            <a:spLocks noGrp="1"/>
          </p:cNvSpPr>
          <p:nvPr>
            <p:ph type="body" sz="quarter" idx="29"/>
          </p:nvPr>
        </p:nvSpPr>
        <p:spPr/>
        <p:txBody>
          <a:bodyPr/>
          <a:lstStyle/>
          <a:p>
            <a:endParaRPr lang="zh-CN" altLang="en-US">
              <a:sym typeface="Huawei Sans" panose="020C0503030203020204" pitchFamily="34" charset="0"/>
            </a:endParaRPr>
          </a:p>
        </p:txBody>
      </p:sp>
      <p:sp>
        <p:nvSpPr>
          <p:cNvPr id="22" name="文本占位符 21"/>
          <p:cNvSpPr>
            <a:spLocks noGrp="1"/>
          </p:cNvSpPr>
          <p:nvPr>
            <p:ph type="body" sz="quarter" idx="30"/>
          </p:nvPr>
        </p:nvSpPr>
        <p:spPr/>
        <p:txBody>
          <a:bodyPr/>
          <a:lstStyle/>
          <a:p>
            <a:endParaRPr lang="zh-CN" altLang="en-US">
              <a:sym typeface="Huawei Sans" panose="020C0503030203020204" pitchFamily="34" charset="0"/>
            </a:endParaRPr>
          </a:p>
        </p:txBody>
      </p:sp>
      <p:sp>
        <p:nvSpPr>
          <p:cNvPr id="23" name="文本占位符 22"/>
          <p:cNvSpPr>
            <a:spLocks noGrp="1"/>
          </p:cNvSpPr>
          <p:nvPr>
            <p:ph type="body" sz="quarter" idx="31"/>
          </p:nvPr>
        </p:nvSpPr>
        <p:spPr/>
        <p:txBody>
          <a:bodyPr/>
          <a:lstStyle/>
          <a:p>
            <a:endParaRPr lang="zh-CN" altLang="en-US">
              <a:sym typeface="Huawei Sans" panose="020C0503030203020204" pitchFamily="34" charset="0"/>
            </a:endParaRPr>
          </a:p>
        </p:txBody>
      </p:sp>
      <p:sp>
        <p:nvSpPr>
          <p:cNvPr id="53" name="文本占位符 24"/>
          <p:cNvSpPr>
            <a:spLocks noGrp="1"/>
          </p:cNvSpPr>
          <p:nvPr>
            <p:ph type="body" sz="quarter" idx="32"/>
          </p:nvPr>
        </p:nvSpPr>
        <p:spPr/>
        <p:txBody>
          <a:bodyPr/>
          <a:lstStyle/>
          <a:p>
            <a:endParaRPr lang="zh-CN" altLang="en-US" dirty="0">
              <a:sym typeface="Huawei Sans" panose="020C0503030203020204" pitchFamily="34" charset="0"/>
            </a:endParaRPr>
          </a:p>
        </p:txBody>
      </p:sp>
      <p:sp>
        <p:nvSpPr>
          <p:cNvPr id="24" name="文本占位符 23"/>
          <p:cNvSpPr>
            <a:spLocks noGrp="1"/>
          </p:cNvSpPr>
          <p:nvPr>
            <p:ph type="body" sz="quarter" idx="33"/>
          </p:nvPr>
        </p:nvSpPr>
        <p:spPr/>
        <p:txBody>
          <a:bodyPr/>
          <a:lstStyle/>
          <a:p>
            <a:endParaRPr lang="zh-CN" altLang="en-US">
              <a:sym typeface="Huawei Sans" panose="020C0503030203020204" pitchFamily="34" charset="0"/>
            </a:endParaRPr>
          </a:p>
        </p:txBody>
      </p:sp>
      <p:sp>
        <p:nvSpPr>
          <p:cNvPr id="25" name="文本占位符 24"/>
          <p:cNvSpPr>
            <a:spLocks noGrp="1"/>
          </p:cNvSpPr>
          <p:nvPr>
            <p:ph type="body" sz="quarter" idx="34"/>
          </p:nvPr>
        </p:nvSpPr>
        <p:spPr/>
        <p:txBody>
          <a:bodyPr/>
          <a:lstStyle/>
          <a:p>
            <a:endParaRPr lang="zh-CN" altLang="en-US">
              <a:sym typeface="Huawei Sans" panose="020C0503030203020204" pitchFamily="34" charset="0"/>
            </a:endParaRPr>
          </a:p>
        </p:txBody>
      </p:sp>
      <p:sp>
        <p:nvSpPr>
          <p:cNvPr id="27" name="文本占位符 26"/>
          <p:cNvSpPr>
            <a:spLocks noGrp="1"/>
          </p:cNvSpPr>
          <p:nvPr>
            <p:ph type="body" sz="quarter" idx="35"/>
          </p:nvPr>
        </p:nvSpPr>
        <p:spPr/>
        <p:txBody>
          <a:bodyPr/>
          <a:lstStyle/>
          <a:p>
            <a:endParaRPr lang="zh-CN" altLang="en-US">
              <a:sym typeface="Huawei Sans" panose="020C0503030203020204" pitchFamily="34" charset="0"/>
            </a:endParaRPr>
          </a:p>
        </p:txBody>
      </p:sp>
      <p:sp>
        <p:nvSpPr>
          <p:cNvPr id="54" name="文本占位符 28"/>
          <p:cNvSpPr>
            <a:spLocks noGrp="1"/>
          </p:cNvSpPr>
          <p:nvPr>
            <p:ph type="body" sz="quarter" idx="36"/>
          </p:nvPr>
        </p:nvSpPr>
        <p:spPr/>
        <p:txBody>
          <a:bodyPr/>
          <a:lstStyle/>
          <a:p>
            <a:endParaRPr lang="zh-CN" altLang="en-US" dirty="0">
              <a:sym typeface="Huawei Sans" panose="020C0503030203020204" pitchFamily="34" charset="0"/>
            </a:endParaRPr>
          </a:p>
        </p:txBody>
      </p:sp>
      <p:sp>
        <p:nvSpPr>
          <p:cNvPr id="33" name="文本占位符 32"/>
          <p:cNvSpPr>
            <a:spLocks noGrp="1"/>
          </p:cNvSpPr>
          <p:nvPr>
            <p:ph type="body" sz="quarter" idx="37"/>
          </p:nvPr>
        </p:nvSpPr>
        <p:spPr/>
        <p:txBody>
          <a:bodyPr/>
          <a:lstStyle/>
          <a:p>
            <a:endParaRPr lang="zh-CN" altLang="en-US">
              <a:sym typeface="Huawei Sans" panose="020C0503030203020204" pitchFamily="34" charset="0"/>
            </a:endParaRPr>
          </a:p>
        </p:txBody>
      </p:sp>
      <p:sp>
        <p:nvSpPr>
          <p:cNvPr id="37" name="文本占位符 36"/>
          <p:cNvSpPr>
            <a:spLocks noGrp="1"/>
          </p:cNvSpPr>
          <p:nvPr>
            <p:ph type="body" sz="quarter" idx="38"/>
          </p:nvPr>
        </p:nvSpPr>
        <p:spPr/>
        <p:txBody>
          <a:bodyPr/>
          <a:lstStyle/>
          <a:p>
            <a:endParaRPr lang="zh-CN" altLang="en-US">
              <a:sym typeface="Huawei Sans" panose="020C0503030203020204" pitchFamily="34" charset="0"/>
            </a:endParaRPr>
          </a:p>
        </p:txBody>
      </p:sp>
      <p:sp>
        <p:nvSpPr>
          <p:cNvPr id="41" name="文本占位符 40"/>
          <p:cNvSpPr>
            <a:spLocks noGrp="1"/>
          </p:cNvSpPr>
          <p:nvPr>
            <p:ph type="body" sz="quarter" idx="39"/>
          </p:nvPr>
        </p:nvSpPr>
        <p:spPr/>
        <p:txBody>
          <a:bodyPr/>
          <a:lstStyle/>
          <a:p>
            <a:endParaRPr lang="zh-CN" altLang="en-US">
              <a:sym typeface="Huawei Sans" panose="020C0503030203020204" pitchFamily="34" charset="0"/>
            </a:endParaRPr>
          </a:p>
        </p:txBody>
      </p:sp>
      <p:sp>
        <p:nvSpPr>
          <p:cNvPr id="55" name="文本占位符 32"/>
          <p:cNvSpPr>
            <a:spLocks noGrp="1"/>
          </p:cNvSpPr>
          <p:nvPr>
            <p:ph type="body" sz="quarter" idx="40"/>
          </p:nvPr>
        </p:nvSpPr>
        <p:spPr/>
        <p:txBody>
          <a:bodyPr/>
          <a:lstStyle/>
          <a:p>
            <a:endParaRPr lang="zh-CN" altLang="en-US" dirty="0">
              <a:sym typeface="Huawei Sans" panose="020C0503030203020204" pitchFamily="34" charset="0"/>
            </a:endParaRPr>
          </a:p>
        </p:txBody>
      </p:sp>
    </p:spTree>
    <p:extLst>
      <p:ext uri="{BB962C8B-B14F-4D97-AF65-F5344CB8AC3E}">
        <p14:creationId xmlns:p14="http://schemas.microsoft.com/office/powerpoint/2010/main" val="2188032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Wildcard</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1025383" y="1340769"/>
            <a:ext cx="5580620" cy="1868018"/>
          </a:xfrm>
          <a:prstGeom prst="rect">
            <a:avLst/>
          </a:prstGeom>
          <a:solidFill>
            <a:srgbClr val="F4FBFE"/>
          </a:solidFill>
          <a:ln w="12700" algn="ctr">
            <a:solidFill>
              <a:srgbClr val="99DFF9"/>
            </a:solidFill>
            <a:prstDash val="solid"/>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number 2000</a:t>
            </a:r>
          </a:p>
          <a:p>
            <a:pPr fontAlgn="ctr">
              <a:lnSpc>
                <a:spcPct val="120000"/>
              </a:lnSpc>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  rule	 5	deny	source  10.1.1.1  0</a:t>
            </a:r>
          </a:p>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  rule	10	deny	source  10.1.1.2  0</a:t>
            </a:r>
          </a:p>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  rule	15	permit	source  10.1.1.0  0.0.0.255</a:t>
            </a:r>
          </a:p>
        </p:txBody>
      </p:sp>
      <p:sp>
        <p:nvSpPr>
          <p:cNvPr id="7" name="矩形 6"/>
          <p:cNvSpPr/>
          <p:nvPr/>
        </p:nvSpPr>
        <p:spPr bwMode="gray">
          <a:xfrm>
            <a:off x="5375827" y="2090380"/>
            <a:ext cx="936104" cy="936104"/>
          </a:xfrm>
          <a:prstGeom prst="rect">
            <a:avLst/>
          </a:prstGeom>
          <a:noFill/>
          <a:ln w="19050" cap="flat" cmpd="sng" algn="ctr">
            <a:solidFill>
              <a:srgbClr val="EC706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5393879" y="1638812"/>
            <a:ext cx="900000" cy="324000"/>
          </a:xfrm>
          <a:prstGeom prst="rect">
            <a:avLst/>
          </a:prstGeom>
          <a:solidFill>
            <a:srgbClr val="FFFFCC"/>
          </a:solidFill>
          <a:ln w="12700" cap="flat" cmpd="sng" algn="ctr">
            <a:solidFill>
              <a:srgbClr val="FFD17D"/>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Wildcard</a:t>
            </a:r>
          </a:p>
        </p:txBody>
      </p:sp>
      <p:sp>
        <p:nvSpPr>
          <p:cNvPr id="14" name="文本占位符 4"/>
          <p:cNvSpPr txBox="1">
            <a:spLocks/>
          </p:cNvSpPr>
          <p:nvPr/>
        </p:nvSpPr>
        <p:spPr bwMode="gray">
          <a:xfrm>
            <a:off x="1025383" y="3356520"/>
            <a:ext cx="10446950" cy="915905"/>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Matching rule:</a:t>
            </a:r>
          </a:p>
          <a:p>
            <a:pPr marL="403039" lvl="1" indent="0" fontAlgn="ctr">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0: match; 1: no match</a:t>
            </a:r>
          </a:p>
        </p:txBody>
      </p:sp>
      <p:grpSp>
        <p:nvGrpSpPr>
          <p:cNvPr id="15" name="组合 14"/>
          <p:cNvGrpSpPr/>
          <p:nvPr/>
        </p:nvGrpSpPr>
        <p:grpSpPr bwMode="gray">
          <a:xfrm>
            <a:off x="1029408" y="4507694"/>
            <a:ext cx="8135724" cy="397470"/>
            <a:chOff x="1029408" y="3741155"/>
            <a:chExt cx="8135724" cy="397470"/>
          </a:xfrm>
        </p:grpSpPr>
        <p:sp>
          <p:nvSpPr>
            <p:cNvPr id="16" name="question-mark-inside-a-box-outline_35189"/>
            <p:cNvSpPr>
              <a:spLocks noChangeAspect="1"/>
            </p:cNvSpPr>
            <p:nvPr/>
          </p:nvSpPr>
          <p:spPr bwMode="gray">
            <a:xfrm>
              <a:off x="1029408" y="3778625"/>
              <a:ext cx="360548" cy="360000"/>
            </a:xfrm>
            <a:custGeom>
              <a:avLst/>
              <a:gdLst>
                <a:gd name="connsiteX0" fmla="*/ 269419 w 603405"/>
                <a:gd name="connsiteY0" fmla="*/ 407798 h 602488"/>
                <a:gd name="connsiteX1" fmla="*/ 339420 w 603405"/>
                <a:gd name="connsiteY1" fmla="*/ 407798 h 602488"/>
                <a:gd name="connsiteX2" fmla="*/ 339420 w 603405"/>
                <a:gd name="connsiteY2" fmla="*/ 475400 h 602488"/>
                <a:gd name="connsiteX3" fmla="*/ 269419 w 603405"/>
                <a:gd name="connsiteY3" fmla="*/ 475400 h 602488"/>
                <a:gd name="connsiteX4" fmla="*/ 298443 w 603405"/>
                <a:gd name="connsiteY4" fmla="*/ 127300 h 602488"/>
                <a:gd name="connsiteX5" fmla="*/ 386386 w 603405"/>
                <a:gd name="connsiteY5" fmla="*/ 152434 h 602488"/>
                <a:gd name="connsiteX6" fmla="*/ 421276 w 603405"/>
                <a:gd name="connsiteY6" fmla="*/ 227201 h 602488"/>
                <a:gd name="connsiteX7" fmla="*/ 406141 w 603405"/>
                <a:gd name="connsiteY7" fmla="*/ 278424 h 602488"/>
                <a:gd name="connsiteX8" fmla="*/ 372047 w 603405"/>
                <a:gd name="connsiteY8" fmla="*/ 310716 h 602488"/>
                <a:gd name="connsiteX9" fmla="*/ 355478 w 603405"/>
                <a:gd name="connsiteY9" fmla="*/ 323602 h 602488"/>
                <a:gd name="connsiteX10" fmla="*/ 337476 w 603405"/>
                <a:gd name="connsiteY10" fmla="*/ 348100 h 602488"/>
                <a:gd name="connsiteX11" fmla="*/ 334449 w 603405"/>
                <a:gd name="connsiteY11" fmla="*/ 375620 h 602488"/>
                <a:gd name="connsiteX12" fmla="*/ 271041 w 603405"/>
                <a:gd name="connsiteY12" fmla="*/ 375620 h 602488"/>
                <a:gd name="connsiteX13" fmla="*/ 278528 w 603405"/>
                <a:gd name="connsiteY13" fmla="*/ 321056 h 602488"/>
                <a:gd name="connsiteX14" fmla="*/ 309755 w 603405"/>
                <a:gd name="connsiteY14" fmla="*/ 286378 h 602488"/>
                <a:gd name="connsiteX15" fmla="*/ 326801 w 603405"/>
                <a:gd name="connsiteY15" fmla="*/ 273015 h 602488"/>
                <a:gd name="connsiteX16" fmla="*/ 340343 w 603405"/>
                <a:gd name="connsiteY16" fmla="*/ 259334 h 602488"/>
                <a:gd name="connsiteX17" fmla="*/ 349743 w 603405"/>
                <a:gd name="connsiteY17" fmla="*/ 231019 h 602488"/>
                <a:gd name="connsiteX18" fmla="*/ 339387 w 603405"/>
                <a:gd name="connsiteY18" fmla="*/ 198726 h 602488"/>
                <a:gd name="connsiteX19" fmla="*/ 301311 w 603405"/>
                <a:gd name="connsiteY19" fmla="*/ 184091 h 602488"/>
                <a:gd name="connsiteX20" fmla="*/ 262915 w 603405"/>
                <a:gd name="connsiteY20" fmla="*/ 202066 h 602488"/>
                <a:gd name="connsiteX21" fmla="*/ 251603 w 603405"/>
                <a:gd name="connsiteY21" fmla="*/ 239450 h 602488"/>
                <a:gd name="connsiteX22" fmla="*/ 183894 w 603405"/>
                <a:gd name="connsiteY22" fmla="*/ 239450 h 602488"/>
                <a:gd name="connsiteX23" fmla="*/ 230574 w 603405"/>
                <a:gd name="connsiteY23" fmla="*/ 144958 h 602488"/>
                <a:gd name="connsiteX24" fmla="*/ 298443 w 603405"/>
                <a:gd name="connsiteY24" fmla="*/ 127300 h 602488"/>
                <a:gd name="connsiteX25" fmla="*/ 103572 w 603405"/>
                <a:gd name="connsiteY25" fmla="*/ 91662 h 602488"/>
                <a:gd name="connsiteX26" fmla="*/ 91781 w 603405"/>
                <a:gd name="connsiteY26" fmla="*/ 103436 h 602488"/>
                <a:gd name="connsiteX27" fmla="*/ 91781 w 603405"/>
                <a:gd name="connsiteY27" fmla="*/ 499122 h 602488"/>
                <a:gd name="connsiteX28" fmla="*/ 103572 w 603405"/>
                <a:gd name="connsiteY28" fmla="*/ 510896 h 602488"/>
                <a:gd name="connsiteX29" fmla="*/ 499833 w 603405"/>
                <a:gd name="connsiteY29" fmla="*/ 510896 h 602488"/>
                <a:gd name="connsiteX30" fmla="*/ 511624 w 603405"/>
                <a:gd name="connsiteY30" fmla="*/ 499122 h 602488"/>
                <a:gd name="connsiteX31" fmla="*/ 511624 w 603405"/>
                <a:gd name="connsiteY31" fmla="*/ 103436 h 602488"/>
                <a:gd name="connsiteX32" fmla="*/ 499833 w 603405"/>
                <a:gd name="connsiteY32" fmla="*/ 91662 h 602488"/>
                <a:gd name="connsiteX33" fmla="*/ 103572 w 603405"/>
                <a:gd name="connsiteY33" fmla="*/ 58569 h 602488"/>
                <a:gd name="connsiteX34" fmla="*/ 499833 w 603405"/>
                <a:gd name="connsiteY34" fmla="*/ 58569 h 602488"/>
                <a:gd name="connsiteX35" fmla="*/ 544765 w 603405"/>
                <a:gd name="connsiteY35" fmla="*/ 103436 h 602488"/>
                <a:gd name="connsiteX36" fmla="*/ 544765 w 603405"/>
                <a:gd name="connsiteY36" fmla="*/ 499122 h 602488"/>
                <a:gd name="connsiteX37" fmla="*/ 499833 w 603405"/>
                <a:gd name="connsiteY37" fmla="*/ 543989 h 602488"/>
                <a:gd name="connsiteX38" fmla="*/ 103572 w 603405"/>
                <a:gd name="connsiteY38" fmla="*/ 543989 h 602488"/>
                <a:gd name="connsiteX39" fmla="*/ 58640 w 603405"/>
                <a:gd name="connsiteY39" fmla="*/ 499122 h 602488"/>
                <a:gd name="connsiteX40" fmla="*/ 58640 w 603405"/>
                <a:gd name="connsiteY40" fmla="*/ 103436 h 602488"/>
                <a:gd name="connsiteX41" fmla="*/ 103572 w 603405"/>
                <a:gd name="connsiteY41" fmla="*/ 58569 h 602488"/>
                <a:gd name="connsiteX42" fmla="*/ 52262 w 603405"/>
                <a:gd name="connsiteY42" fmla="*/ 33091 h 602488"/>
                <a:gd name="connsiteX43" fmla="*/ 33142 w 603405"/>
                <a:gd name="connsiteY43" fmla="*/ 52183 h 602488"/>
                <a:gd name="connsiteX44" fmla="*/ 33142 w 603405"/>
                <a:gd name="connsiteY44" fmla="*/ 550305 h 602488"/>
                <a:gd name="connsiteX45" fmla="*/ 52262 w 603405"/>
                <a:gd name="connsiteY45" fmla="*/ 569397 h 602488"/>
                <a:gd name="connsiteX46" fmla="*/ 551143 w 603405"/>
                <a:gd name="connsiteY46" fmla="*/ 569397 h 602488"/>
                <a:gd name="connsiteX47" fmla="*/ 570263 w 603405"/>
                <a:gd name="connsiteY47" fmla="*/ 550305 h 602488"/>
                <a:gd name="connsiteX48" fmla="*/ 570263 w 603405"/>
                <a:gd name="connsiteY48" fmla="*/ 52183 h 602488"/>
                <a:gd name="connsiteX49" fmla="*/ 551143 w 603405"/>
                <a:gd name="connsiteY49" fmla="*/ 33091 h 602488"/>
                <a:gd name="connsiteX50" fmla="*/ 52262 w 603405"/>
                <a:gd name="connsiteY50" fmla="*/ 0 h 602488"/>
                <a:gd name="connsiteX51" fmla="*/ 551143 w 603405"/>
                <a:gd name="connsiteY51" fmla="*/ 0 h 602488"/>
                <a:gd name="connsiteX52" fmla="*/ 603405 w 603405"/>
                <a:gd name="connsiteY52" fmla="*/ 52183 h 602488"/>
                <a:gd name="connsiteX53" fmla="*/ 603405 w 603405"/>
                <a:gd name="connsiteY53" fmla="*/ 550305 h 602488"/>
                <a:gd name="connsiteX54" fmla="*/ 551143 w 603405"/>
                <a:gd name="connsiteY54" fmla="*/ 602488 h 602488"/>
                <a:gd name="connsiteX55" fmla="*/ 52262 w 603405"/>
                <a:gd name="connsiteY55" fmla="*/ 602488 h 602488"/>
                <a:gd name="connsiteX56" fmla="*/ 0 w 603405"/>
                <a:gd name="connsiteY56" fmla="*/ 550305 h 602488"/>
                <a:gd name="connsiteX57" fmla="*/ 0 w 603405"/>
                <a:gd name="connsiteY57" fmla="*/ 52183 h 602488"/>
                <a:gd name="connsiteX58" fmla="*/ 52262 w 603405"/>
                <a:gd name="connsiteY58" fmla="*/ 0 h 60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3405" h="602488">
                  <a:moveTo>
                    <a:pt x="269419" y="407798"/>
                  </a:moveTo>
                  <a:lnTo>
                    <a:pt x="339420" y="407798"/>
                  </a:lnTo>
                  <a:lnTo>
                    <a:pt x="339420" y="475400"/>
                  </a:lnTo>
                  <a:lnTo>
                    <a:pt x="269419" y="475400"/>
                  </a:lnTo>
                  <a:close/>
                  <a:moveTo>
                    <a:pt x="298443" y="127300"/>
                  </a:moveTo>
                  <a:cubicBezTo>
                    <a:pt x="333652" y="127300"/>
                    <a:pt x="362966" y="135572"/>
                    <a:pt x="386386" y="152434"/>
                  </a:cubicBezTo>
                  <a:cubicBezTo>
                    <a:pt x="409646" y="169296"/>
                    <a:pt x="421276" y="194272"/>
                    <a:pt x="421276" y="227201"/>
                  </a:cubicBezTo>
                  <a:cubicBezTo>
                    <a:pt x="421276" y="247563"/>
                    <a:pt x="416337" y="264584"/>
                    <a:pt x="406141" y="278424"/>
                  </a:cubicBezTo>
                  <a:cubicBezTo>
                    <a:pt x="400246" y="286855"/>
                    <a:pt x="388935" y="297672"/>
                    <a:pt x="372047" y="310716"/>
                  </a:cubicBezTo>
                  <a:lnTo>
                    <a:pt x="355478" y="323602"/>
                  </a:lnTo>
                  <a:cubicBezTo>
                    <a:pt x="346397" y="330601"/>
                    <a:pt x="340503" y="338714"/>
                    <a:pt x="337476" y="348100"/>
                  </a:cubicBezTo>
                  <a:cubicBezTo>
                    <a:pt x="335564" y="353985"/>
                    <a:pt x="334608" y="363212"/>
                    <a:pt x="334449" y="375620"/>
                  </a:cubicBezTo>
                  <a:lnTo>
                    <a:pt x="271041" y="375620"/>
                  </a:lnTo>
                  <a:cubicBezTo>
                    <a:pt x="271996" y="349372"/>
                    <a:pt x="274545" y="331078"/>
                    <a:pt x="278528" y="321056"/>
                  </a:cubicBezTo>
                  <a:cubicBezTo>
                    <a:pt x="282511" y="311035"/>
                    <a:pt x="293026" y="299422"/>
                    <a:pt x="309755" y="286378"/>
                  </a:cubicBezTo>
                  <a:lnTo>
                    <a:pt x="326801" y="273015"/>
                  </a:lnTo>
                  <a:cubicBezTo>
                    <a:pt x="332377" y="268879"/>
                    <a:pt x="336998" y="264266"/>
                    <a:pt x="340343" y="259334"/>
                  </a:cubicBezTo>
                  <a:cubicBezTo>
                    <a:pt x="346557" y="250744"/>
                    <a:pt x="349743" y="241359"/>
                    <a:pt x="349743" y="231019"/>
                  </a:cubicBezTo>
                  <a:cubicBezTo>
                    <a:pt x="349743" y="219247"/>
                    <a:pt x="346238" y="208430"/>
                    <a:pt x="339387" y="198726"/>
                  </a:cubicBezTo>
                  <a:cubicBezTo>
                    <a:pt x="332377" y="188863"/>
                    <a:pt x="319791" y="184091"/>
                    <a:pt x="301311" y="184091"/>
                  </a:cubicBezTo>
                  <a:cubicBezTo>
                    <a:pt x="283308" y="184091"/>
                    <a:pt x="270563" y="189977"/>
                    <a:pt x="262915" y="202066"/>
                  </a:cubicBezTo>
                  <a:cubicBezTo>
                    <a:pt x="255427" y="213997"/>
                    <a:pt x="251603" y="226564"/>
                    <a:pt x="251603" y="239450"/>
                  </a:cubicBezTo>
                  <a:lnTo>
                    <a:pt x="183894" y="239450"/>
                  </a:lnTo>
                  <a:cubicBezTo>
                    <a:pt x="185806" y="195067"/>
                    <a:pt x="201419" y="163570"/>
                    <a:pt x="230574" y="144958"/>
                  </a:cubicBezTo>
                  <a:cubicBezTo>
                    <a:pt x="248895" y="133186"/>
                    <a:pt x="271518" y="127300"/>
                    <a:pt x="298443" y="127300"/>
                  </a:cubicBezTo>
                  <a:close/>
                  <a:moveTo>
                    <a:pt x="103572" y="91662"/>
                  </a:moveTo>
                  <a:cubicBezTo>
                    <a:pt x="97198" y="91662"/>
                    <a:pt x="91781" y="96913"/>
                    <a:pt x="91781" y="103436"/>
                  </a:cubicBezTo>
                  <a:lnTo>
                    <a:pt x="91781" y="499122"/>
                  </a:lnTo>
                  <a:cubicBezTo>
                    <a:pt x="91781" y="505486"/>
                    <a:pt x="97039" y="510896"/>
                    <a:pt x="103572" y="510896"/>
                  </a:cubicBezTo>
                  <a:lnTo>
                    <a:pt x="499833" y="510896"/>
                  </a:lnTo>
                  <a:cubicBezTo>
                    <a:pt x="506366" y="510896"/>
                    <a:pt x="511624" y="505645"/>
                    <a:pt x="511624" y="499122"/>
                  </a:cubicBezTo>
                  <a:lnTo>
                    <a:pt x="511624" y="103436"/>
                  </a:lnTo>
                  <a:cubicBezTo>
                    <a:pt x="511624" y="97072"/>
                    <a:pt x="506366" y="91662"/>
                    <a:pt x="499833" y="91662"/>
                  </a:cubicBezTo>
                  <a:close/>
                  <a:moveTo>
                    <a:pt x="103572" y="58569"/>
                  </a:moveTo>
                  <a:lnTo>
                    <a:pt x="499833" y="58569"/>
                  </a:lnTo>
                  <a:cubicBezTo>
                    <a:pt x="524530" y="58569"/>
                    <a:pt x="544765" y="78775"/>
                    <a:pt x="544765" y="103436"/>
                  </a:cubicBezTo>
                  <a:lnTo>
                    <a:pt x="544765" y="499122"/>
                  </a:lnTo>
                  <a:cubicBezTo>
                    <a:pt x="544765" y="523783"/>
                    <a:pt x="524530" y="543989"/>
                    <a:pt x="499833" y="543989"/>
                  </a:cubicBezTo>
                  <a:lnTo>
                    <a:pt x="103572" y="543989"/>
                  </a:lnTo>
                  <a:cubicBezTo>
                    <a:pt x="78875" y="543989"/>
                    <a:pt x="58640" y="523783"/>
                    <a:pt x="58640" y="499122"/>
                  </a:cubicBezTo>
                  <a:lnTo>
                    <a:pt x="58640" y="103436"/>
                  </a:lnTo>
                  <a:cubicBezTo>
                    <a:pt x="58640" y="78775"/>
                    <a:pt x="78875" y="58569"/>
                    <a:pt x="103572" y="58569"/>
                  </a:cubicBezTo>
                  <a:close/>
                  <a:moveTo>
                    <a:pt x="52262" y="33091"/>
                  </a:moveTo>
                  <a:cubicBezTo>
                    <a:pt x="41746" y="33091"/>
                    <a:pt x="33142" y="41683"/>
                    <a:pt x="33142" y="52183"/>
                  </a:cubicBezTo>
                  <a:lnTo>
                    <a:pt x="33142" y="550305"/>
                  </a:lnTo>
                  <a:cubicBezTo>
                    <a:pt x="33142" y="560805"/>
                    <a:pt x="41746" y="569397"/>
                    <a:pt x="52262" y="569397"/>
                  </a:cubicBezTo>
                  <a:lnTo>
                    <a:pt x="551143" y="569397"/>
                  </a:lnTo>
                  <a:cubicBezTo>
                    <a:pt x="561659" y="569397"/>
                    <a:pt x="570263" y="560805"/>
                    <a:pt x="570263" y="550305"/>
                  </a:cubicBezTo>
                  <a:lnTo>
                    <a:pt x="570263" y="52183"/>
                  </a:lnTo>
                  <a:cubicBezTo>
                    <a:pt x="570263" y="41683"/>
                    <a:pt x="561659" y="33091"/>
                    <a:pt x="551143" y="33091"/>
                  </a:cubicBezTo>
                  <a:close/>
                  <a:moveTo>
                    <a:pt x="52262" y="0"/>
                  </a:moveTo>
                  <a:lnTo>
                    <a:pt x="551143" y="0"/>
                  </a:lnTo>
                  <a:cubicBezTo>
                    <a:pt x="579983" y="0"/>
                    <a:pt x="603405" y="23387"/>
                    <a:pt x="603405" y="52183"/>
                  </a:cubicBezTo>
                  <a:lnTo>
                    <a:pt x="603405" y="550305"/>
                  </a:lnTo>
                  <a:cubicBezTo>
                    <a:pt x="603405" y="579101"/>
                    <a:pt x="579983" y="602488"/>
                    <a:pt x="551143" y="602488"/>
                  </a:cubicBezTo>
                  <a:lnTo>
                    <a:pt x="52262" y="602488"/>
                  </a:lnTo>
                  <a:cubicBezTo>
                    <a:pt x="23422" y="602488"/>
                    <a:pt x="0" y="579101"/>
                    <a:pt x="0" y="550305"/>
                  </a:cubicBezTo>
                  <a:lnTo>
                    <a:pt x="0" y="52183"/>
                  </a:lnTo>
                  <a:cubicBezTo>
                    <a:pt x="0" y="23387"/>
                    <a:pt x="23422" y="0"/>
                    <a:pt x="52262" y="0"/>
                  </a:cubicBezTo>
                  <a:close/>
                </a:path>
              </a:pathLst>
            </a:custGeom>
            <a:solidFill>
              <a:srgbClr val="00B0F0"/>
            </a:solidFill>
            <a:ln>
              <a:noFill/>
            </a:ln>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1398748" y="3741155"/>
              <a:ext cx="7766384" cy="3841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How do I match IP addresses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within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network segment 192.168.1.0/24 ?</a:t>
              </a:r>
            </a:p>
          </p:txBody>
        </p:sp>
      </p:grpSp>
      <p:sp>
        <p:nvSpPr>
          <p:cNvPr id="18" name="矩形 17"/>
          <p:cNvSpPr/>
          <p:nvPr/>
        </p:nvSpPr>
        <p:spPr bwMode="gray">
          <a:xfrm>
            <a:off x="659396" y="5049180"/>
            <a:ext cx="1656184" cy="307777"/>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19" name="矩形 18"/>
          <p:cNvSpPr/>
          <p:nvPr/>
        </p:nvSpPr>
        <p:spPr bwMode="gray">
          <a:xfrm>
            <a:off x="659396" y="5517232"/>
            <a:ext cx="1656184" cy="307777"/>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0.0.0.255</a:t>
            </a:r>
          </a:p>
        </p:txBody>
      </p:sp>
      <p:graphicFrame>
        <p:nvGraphicFramePr>
          <p:cNvPr id="20" name="表格 19"/>
          <p:cNvGraphicFramePr>
            <a:graphicFrameLocks noGrp="1"/>
          </p:cNvGraphicFramePr>
          <p:nvPr>
            <p:extLst>
              <p:ext uri="{D42A27DB-BD31-4B8C-83A1-F6EECF244321}">
                <p14:modId xmlns:p14="http://schemas.microsoft.com/office/powerpoint/2010/main" val="14169440"/>
              </p:ext>
            </p:extLst>
          </p:nvPr>
        </p:nvGraphicFramePr>
        <p:xfrm>
          <a:off x="2351584" y="5013176"/>
          <a:ext cx="1666240" cy="360040"/>
        </p:xfrm>
        <a:graphic>
          <a:graphicData uri="http://schemas.openxmlformats.org/drawingml/2006/table">
            <a:tbl>
              <a:tblPr/>
              <a:tblGrid>
                <a:gridCol w="208280">
                  <a:extLst>
                    <a:ext uri="{9D8B030D-6E8A-4147-A177-3AD203B41FA5}">
                      <a16:colId xmlns="" xmlns:a16="http://schemas.microsoft.com/office/drawing/2014/main" val="20000"/>
                    </a:ext>
                  </a:extLst>
                </a:gridCol>
                <a:gridCol w="208280">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gridCol w="208280">
                  <a:extLst>
                    <a:ext uri="{9D8B030D-6E8A-4147-A177-3AD203B41FA5}">
                      <a16:colId xmlns="" xmlns:a16="http://schemas.microsoft.com/office/drawing/2014/main" val="20003"/>
                    </a:ext>
                  </a:extLst>
                </a:gridCol>
                <a:gridCol w="208280">
                  <a:extLst>
                    <a:ext uri="{9D8B030D-6E8A-4147-A177-3AD203B41FA5}">
                      <a16:colId xmlns="" xmlns:a16="http://schemas.microsoft.com/office/drawing/2014/main" val="20004"/>
                    </a:ext>
                  </a:extLst>
                </a:gridCol>
                <a:gridCol w="208280">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gridCol w="208280">
                  <a:extLst>
                    <a:ext uri="{9D8B030D-6E8A-4147-A177-3AD203B41FA5}">
                      <a16:colId xmlns="" xmlns:a16="http://schemas.microsoft.com/office/drawing/2014/main"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extLst>
                  <a:ext uri="{0D108BD9-81ED-4DB2-BD59-A6C34878D82A}">
                    <a16:rowId xmlns="" xmlns:a16="http://schemas.microsoft.com/office/drawing/2014/main" val="10000"/>
                  </a:ext>
                </a:extLst>
              </a:tr>
            </a:tbl>
          </a:graphicData>
        </a:graphic>
      </p:graphicFrame>
      <p:graphicFrame>
        <p:nvGraphicFramePr>
          <p:cNvPr id="21" name="表格 20"/>
          <p:cNvGraphicFramePr>
            <a:graphicFrameLocks noGrp="1"/>
          </p:cNvGraphicFramePr>
          <p:nvPr>
            <p:extLst>
              <p:ext uri="{D42A27DB-BD31-4B8C-83A1-F6EECF244321}">
                <p14:modId xmlns:p14="http://schemas.microsoft.com/office/powerpoint/2010/main" val="3973811178"/>
              </p:ext>
            </p:extLst>
          </p:nvPr>
        </p:nvGraphicFramePr>
        <p:xfrm>
          <a:off x="4115780" y="5013176"/>
          <a:ext cx="1666240" cy="360040"/>
        </p:xfrm>
        <a:graphic>
          <a:graphicData uri="http://schemas.openxmlformats.org/drawingml/2006/table">
            <a:tbl>
              <a:tblPr/>
              <a:tblGrid>
                <a:gridCol w="208280">
                  <a:extLst>
                    <a:ext uri="{9D8B030D-6E8A-4147-A177-3AD203B41FA5}">
                      <a16:colId xmlns="" xmlns:a16="http://schemas.microsoft.com/office/drawing/2014/main" val="20000"/>
                    </a:ext>
                  </a:extLst>
                </a:gridCol>
                <a:gridCol w="208280">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gridCol w="208280">
                  <a:extLst>
                    <a:ext uri="{9D8B030D-6E8A-4147-A177-3AD203B41FA5}">
                      <a16:colId xmlns="" xmlns:a16="http://schemas.microsoft.com/office/drawing/2014/main" val="20003"/>
                    </a:ext>
                  </a:extLst>
                </a:gridCol>
                <a:gridCol w="208280">
                  <a:extLst>
                    <a:ext uri="{9D8B030D-6E8A-4147-A177-3AD203B41FA5}">
                      <a16:colId xmlns="" xmlns:a16="http://schemas.microsoft.com/office/drawing/2014/main" val="20004"/>
                    </a:ext>
                  </a:extLst>
                </a:gridCol>
                <a:gridCol w="208280">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gridCol w="208280">
                  <a:extLst>
                    <a:ext uri="{9D8B030D-6E8A-4147-A177-3AD203B41FA5}">
                      <a16:colId xmlns="" xmlns:a16="http://schemas.microsoft.com/office/drawing/2014/main"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extLst>
                  <a:ext uri="{0D108BD9-81ED-4DB2-BD59-A6C34878D82A}">
                    <a16:rowId xmlns="" xmlns:a16="http://schemas.microsoft.com/office/drawing/2014/main" val="10000"/>
                  </a:ext>
                </a:extLst>
              </a:tr>
            </a:tbl>
          </a:graphicData>
        </a:graphic>
      </p:graphicFrame>
      <p:graphicFrame>
        <p:nvGraphicFramePr>
          <p:cNvPr id="22" name="表格 21"/>
          <p:cNvGraphicFramePr>
            <a:graphicFrameLocks noGrp="1"/>
          </p:cNvGraphicFramePr>
          <p:nvPr>
            <p:extLst>
              <p:ext uri="{D42A27DB-BD31-4B8C-83A1-F6EECF244321}">
                <p14:modId xmlns:p14="http://schemas.microsoft.com/office/powerpoint/2010/main" val="3147550109"/>
              </p:ext>
            </p:extLst>
          </p:nvPr>
        </p:nvGraphicFramePr>
        <p:xfrm>
          <a:off x="5915980" y="5013176"/>
          <a:ext cx="1666240" cy="360040"/>
        </p:xfrm>
        <a:graphic>
          <a:graphicData uri="http://schemas.openxmlformats.org/drawingml/2006/table">
            <a:tbl>
              <a:tblPr/>
              <a:tblGrid>
                <a:gridCol w="208280">
                  <a:extLst>
                    <a:ext uri="{9D8B030D-6E8A-4147-A177-3AD203B41FA5}">
                      <a16:colId xmlns="" xmlns:a16="http://schemas.microsoft.com/office/drawing/2014/main" val="20000"/>
                    </a:ext>
                  </a:extLst>
                </a:gridCol>
                <a:gridCol w="208280">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gridCol w="208280">
                  <a:extLst>
                    <a:ext uri="{9D8B030D-6E8A-4147-A177-3AD203B41FA5}">
                      <a16:colId xmlns="" xmlns:a16="http://schemas.microsoft.com/office/drawing/2014/main" val="20003"/>
                    </a:ext>
                  </a:extLst>
                </a:gridCol>
                <a:gridCol w="208280">
                  <a:extLst>
                    <a:ext uri="{9D8B030D-6E8A-4147-A177-3AD203B41FA5}">
                      <a16:colId xmlns="" xmlns:a16="http://schemas.microsoft.com/office/drawing/2014/main" val="20004"/>
                    </a:ext>
                  </a:extLst>
                </a:gridCol>
                <a:gridCol w="208280">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gridCol w="208280">
                  <a:extLst>
                    <a:ext uri="{9D8B030D-6E8A-4147-A177-3AD203B41FA5}">
                      <a16:colId xmlns="" xmlns:a16="http://schemas.microsoft.com/office/drawing/2014/main"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extLst>
                  <a:ext uri="{0D108BD9-81ED-4DB2-BD59-A6C34878D82A}">
                    <a16:rowId xmlns="" xmlns:a16="http://schemas.microsoft.com/office/drawing/2014/main" val="10000"/>
                  </a:ext>
                </a:extLst>
              </a:tr>
            </a:tbl>
          </a:graphicData>
        </a:graphic>
      </p:graphicFrame>
      <p:graphicFrame>
        <p:nvGraphicFramePr>
          <p:cNvPr id="23" name="表格 22"/>
          <p:cNvGraphicFramePr>
            <a:graphicFrameLocks noGrp="1"/>
          </p:cNvGraphicFramePr>
          <p:nvPr>
            <p:extLst>
              <p:ext uri="{D42A27DB-BD31-4B8C-83A1-F6EECF244321}">
                <p14:modId xmlns:p14="http://schemas.microsoft.com/office/powerpoint/2010/main" val="1582469311"/>
              </p:ext>
            </p:extLst>
          </p:nvPr>
        </p:nvGraphicFramePr>
        <p:xfrm>
          <a:off x="7824190" y="5013176"/>
          <a:ext cx="1680536" cy="347389"/>
        </p:xfrm>
        <a:graphic>
          <a:graphicData uri="http://schemas.openxmlformats.org/drawingml/2006/table">
            <a:tbl>
              <a:tblPr/>
              <a:tblGrid>
                <a:gridCol w="210067">
                  <a:extLst>
                    <a:ext uri="{9D8B030D-6E8A-4147-A177-3AD203B41FA5}">
                      <a16:colId xmlns="" xmlns:a16="http://schemas.microsoft.com/office/drawing/2014/main" val="20000"/>
                    </a:ext>
                  </a:extLst>
                </a:gridCol>
                <a:gridCol w="210067">
                  <a:extLst>
                    <a:ext uri="{9D8B030D-6E8A-4147-A177-3AD203B41FA5}">
                      <a16:colId xmlns="" xmlns:a16="http://schemas.microsoft.com/office/drawing/2014/main" val="20001"/>
                    </a:ext>
                  </a:extLst>
                </a:gridCol>
                <a:gridCol w="210067">
                  <a:extLst>
                    <a:ext uri="{9D8B030D-6E8A-4147-A177-3AD203B41FA5}">
                      <a16:colId xmlns="" xmlns:a16="http://schemas.microsoft.com/office/drawing/2014/main" val="20002"/>
                    </a:ext>
                  </a:extLst>
                </a:gridCol>
                <a:gridCol w="210067">
                  <a:extLst>
                    <a:ext uri="{9D8B030D-6E8A-4147-A177-3AD203B41FA5}">
                      <a16:colId xmlns="" xmlns:a16="http://schemas.microsoft.com/office/drawing/2014/main" val="20003"/>
                    </a:ext>
                  </a:extLst>
                </a:gridCol>
                <a:gridCol w="210067">
                  <a:extLst>
                    <a:ext uri="{9D8B030D-6E8A-4147-A177-3AD203B41FA5}">
                      <a16:colId xmlns="" xmlns:a16="http://schemas.microsoft.com/office/drawing/2014/main" val="20004"/>
                    </a:ext>
                  </a:extLst>
                </a:gridCol>
                <a:gridCol w="210067">
                  <a:extLst>
                    <a:ext uri="{9D8B030D-6E8A-4147-A177-3AD203B41FA5}">
                      <a16:colId xmlns="" xmlns:a16="http://schemas.microsoft.com/office/drawing/2014/main" val="20005"/>
                    </a:ext>
                  </a:extLst>
                </a:gridCol>
                <a:gridCol w="210067">
                  <a:extLst>
                    <a:ext uri="{9D8B030D-6E8A-4147-A177-3AD203B41FA5}">
                      <a16:colId xmlns="" xmlns:a16="http://schemas.microsoft.com/office/drawing/2014/main" val="20006"/>
                    </a:ext>
                  </a:extLst>
                </a:gridCol>
                <a:gridCol w="210067">
                  <a:extLst>
                    <a:ext uri="{9D8B030D-6E8A-4147-A177-3AD203B41FA5}">
                      <a16:colId xmlns="" xmlns:a16="http://schemas.microsoft.com/office/drawing/2014/main" val="20007"/>
                    </a:ext>
                  </a:extLst>
                </a:gridCol>
              </a:tblGrid>
              <a:tr h="347389">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extLst>
                  <a:ext uri="{0D108BD9-81ED-4DB2-BD59-A6C34878D82A}">
                    <a16:rowId xmlns="" xmlns:a16="http://schemas.microsoft.com/office/drawing/2014/main" val="10000"/>
                  </a:ext>
                </a:extLst>
              </a:tr>
            </a:tbl>
          </a:graphicData>
        </a:graphic>
      </p:graphicFrame>
      <p:graphicFrame>
        <p:nvGraphicFramePr>
          <p:cNvPr id="28" name="表格 27"/>
          <p:cNvGraphicFramePr>
            <a:graphicFrameLocks noGrp="1"/>
          </p:cNvGraphicFramePr>
          <p:nvPr>
            <p:extLst>
              <p:ext uri="{D42A27DB-BD31-4B8C-83A1-F6EECF244321}">
                <p14:modId xmlns:p14="http://schemas.microsoft.com/office/powerpoint/2010/main" val="411896246"/>
              </p:ext>
            </p:extLst>
          </p:nvPr>
        </p:nvGraphicFramePr>
        <p:xfrm>
          <a:off x="2351584" y="5517232"/>
          <a:ext cx="1666240" cy="360040"/>
        </p:xfrm>
        <a:graphic>
          <a:graphicData uri="http://schemas.openxmlformats.org/drawingml/2006/table">
            <a:tbl>
              <a:tblPr/>
              <a:tblGrid>
                <a:gridCol w="208280">
                  <a:extLst>
                    <a:ext uri="{9D8B030D-6E8A-4147-A177-3AD203B41FA5}">
                      <a16:colId xmlns="" xmlns:a16="http://schemas.microsoft.com/office/drawing/2014/main" val="20000"/>
                    </a:ext>
                  </a:extLst>
                </a:gridCol>
                <a:gridCol w="208280">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gridCol w="208280">
                  <a:extLst>
                    <a:ext uri="{9D8B030D-6E8A-4147-A177-3AD203B41FA5}">
                      <a16:colId xmlns="" xmlns:a16="http://schemas.microsoft.com/office/drawing/2014/main" val="20003"/>
                    </a:ext>
                  </a:extLst>
                </a:gridCol>
                <a:gridCol w="208280">
                  <a:extLst>
                    <a:ext uri="{9D8B030D-6E8A-4147-A177-3AD203B41FA5}">
                      <a16:colId xmlns="" xmlns:a16="http://schemas.microsoft.com/office/drawing/2014/main" val="20004"/>
                    </a:ext>
                  </a:extLst>
                </a:gridCol>
                <a:gridCol w="208280">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gridCol w="208280">
                  <a:extLst>
                    <a:ext uri="{9D8B030D-6E8A-4147-A177-3AD203B41FA5}">
                      <a16:colId xmlns="" xmlns:a16="http://schemas.microsoft.com/office/drawing/2014/main"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9" name="表格 28"/>
          <p:cNvGraphicFramePr>
            <a:graphicFrameLocks noGrp="1"/>
          </p:cNvGraphicFramePr>
          <p:nvPr>
            <p:extLst>
              <p:ext uri="{D42A27DB-BD31-4B8C-83A1-F6EECF244321}">
                <p14:modId xmlns:p14="http://schemas.microsoft.com/office/powerpoint/2010/main" val="1977649162"/>
              </p:ext>
            </p:extLst>
          </p:nvPr>
        </p:nvGraphicFramePr>
        <p:xfrm>
          <a:off x="4115780" y="5517232"/>
          <a:ext cx="1666240" cy="360040"/>
        </p:xfrm>
        <a:graphic>
          <a:graphicData uri="http://schemas.openxmlformats.org/drawingml/2006/table">
            <a:tbl>
              <a:tblPr/>
              <a:tblGrid>
                <a:gridCol w="208280">
                  <a:extLst>
                    <a:ext uri="{9D8B030D-6E8A-4147-A177-3AD203B41FA5}">
                      <a16:colId xmlns="" xmlns:a16="http://schemas.microsoft.com/office/drawing/2014/main" val="20000"/>
                    </a:ext>
                  </a:extLst>
                </a:gridCol>
                <a:gridCol w="208280">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gridCol w="208280">
                  <a:extLst>
                    <a:ext uri="{9D8B030D-6E8A-4147-A177-3AD203B41FA5}">
                      <a16:colId xmlns="" xmlns:a16="http://schemas.microsoft.com/office/drawing/2014/main" val="20003"/>
                    </a:ext>
                  </a:extLst>
                </a:gridCol>
                <a:gridCol w="208280">
                  <a:extLst>
                    <a:ext uri="{9D8B030D-6E8A-4147-A177-3AD203B41FA5}">
                      <a16:colId xmlns="" xmlns:a16="http://schemas.microsoft.com/office/drawing/2014/main" val="20004"/>
                    </a:ext>
                  </a:extLst>
                </a:gridCol>
                <a:gridCol w="208280">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gridCol w="208280">
                  <a:extLst>
                    <a:ext uri="{9D8B030D-6E8A-4147-A177-3AD203B41FA5}">
                      <a16:colId xmlns="" xmlns:a16="http://schemas.microsoft.com/office/drawing/2014/main"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30" name="表格 29"/>
          <p:cNvGraphicFramePr>
            <a:graphicFrameLocks noGrp="1"/>
          </p:cNvGraphicFramePr>
          <p:nvPr>
            <p:extLst>
              <p:ext uri="{D42A27DB-BD31-4B8C-83A1-F6EECF244321}">
                <p14:modId xmlns:p14="http://schemas.microsoft.com/office/powerpoint/2010/main" val="1793049895"/>
              </p:ext>
            </p:extLst>
          </p:nvPr>
        </p:nvGraphicFramePr>
        <p:xfrm>
          <a:off x="5915980" y="5517232"/>
          <a:ext cx="1666240" cy="360040"/>
        </p:xfrm>
        <a:graphic>
          <a:graphicData uri="http://schemas.openxmlformats.org/drawingml/2006/table">
            <a:tbl>
              <a:tblPr/>
              <a:tblGrid>
                <a:gridCol w="208280">
                  <a:extLst>
                    <a:ext uri="{9D8B030D-6E8A-4147-A177-3AD203B41FA5}">
                      <a16:colId xmlns="" xmlns:a16="http://schemas.microsoft.com/office/drawing/2014/main" val="20000"/>
                    </a:ext>
                  </a:extLst>
                </a:gridCol>
                <a:gridCol w="208280">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gridCol w="208280">
                  <a:extLst>
                    <a:ext uri="{9D8B030D-6E8A-4147-A177-3AD203B41FA5}">
                      <a16:colId xmlns="" xmlns:a16="http://schemas.microsoft.com/office/drawing/2014/main" val="20003"/>
                    </a:ext>
                  </a:extLst>
                </a:gridCol>
                <a:gridCol w="208280">
                  <a:extLst>
                    <a:ext uri="{9D8B030D-6E8A-4147-A177-3AD203B41FA5}">
                      <a16:colId xmlns="" xmlns:a16="http://schemas.microsoft.com/office/drawing/2014/main" val="20004"/>
                    </a:ext>
                  </a:extLst>
                </a:gridCol>
                <a:gridCol w="208280">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gridCol w="208280">
                  <a:extLst>
                    <a:ext uri="{9D8B030D-6E8A-4147-A177-3AD203B41FA5}">
                      <a16:colId xmlns="" xmlns:a16="http://schemas.microsoft.com/office/drawing/2014/main"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31" name="表格 30"/>
          <p:cNvGraphicFramePr>
            <a:graphicFrameLocks noGrp="1"/>
          </p:cNvGraphicFramePr>
          <p:nvPr>
            <p:extLst>
              <p:ext uri="{D42A27DB-BD31-4B8C-83A1-F6EECF244321}">
                <p14:modId xmlns:p14="http://schemas.microsoft.com/office/powerpoint/2010/main" val="3274143507"/>
              </p:ext>
            </p:extLst>
          </p:nvPr>
        </p:nvGraphicFramePr>
        <p:xfrm>
          <a:off x="7824192" y="5517232"/>
          <a:ext cx="1666240" cy="360040"/>
        </p:xfrm>
        <a:graphic>
          <a:graphicData uri="http://schemas.openxmlformats.org/drawingml/2006/table">
            <a:tbl>
              <a:tblPr/>
              <a:tblGrid>
                <a:gridCol w="208280">
                  <a:extLst>
                    <a:ext uri="{9D8B030D-6E8A-4147-A177-3AD203B41FA5}">
                      <a16:colId xmlns="" xmlns:a16="http://schemas.microsoft.com/office/drawing/2014/main" val="20000"/>
                    </a:ext>
                  </a:extLst>
                </a:gridCol>
                <a:gridCol w="208280">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gridCol w="208280">
                  <a:extLst>
                    <a:ext uri="{9D8B030D-6E8A-4147-A177-3AD203B41FA5}">
                      <a16:colId xmlns="" xmlns:a16="http://schemas.microsoft.com/office/drawing/2014/main" val="20003"/>
                    </a:ext>
                  </a:extLst>
                </a:gridCol>
                <a:gridCol w="208280">
                  <a:extLst>
                    <a:ext uri="{9D8B030D-6E8A-4147-A177-3AD203B41FA5}">
                      <a16:colId xmlns="" xmlns:a16="http://schemas.microsoft.com/office/drawing/2014/main" val="20004"/>
                    </a:ext>
                  </a:extLst>
                </a:gridCol>
                <a:gridCol w="208280">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gridCol w="208280">
                  <a:extLst>
                    <a:ext uri="{9D8B030D-6E8A-4147-A177-3AD203B41FA5}">
                      <a16:colId xmlns="" xmlns:a16="http://schemas.microsoft.com/office/drawing/2014/main"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kumimoji="0" lang="en-US" sz="14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bl>
          </a:graphicData>
        </a:graphic>
      </p:graphicFrame>
      <p:cxnSp>
        <p:nvCxnSpPr>
          <p:cNvPr id="32" name="直接连接符 31"/>
          <p:cNvCxnSpPr/>
          <p:nvPr/>
        </p:nvCxnSpPr>
        <p:spPr bwMode="gray">
          <a:xfrm>
            <a:off x="7701322" y="4941328"/>
            <a:ext cx="0" cy="1260000"/>
          </a:xfrm>
          <a:prstGeom prst="line">
            <a:avLst/>
          </a:prstGeom>
          <a:solidFill>
            <a:schemeClr val="accent1"/>
          </a:solidFill>
          <a:ln w="12700" cap="flat" cmpd="sng" algn="ctr">
            <a:solidFill>
              <a:srgbClr val="EC7061"/>
            </a:solidFill>
            <a:prstDash val="sysDash"/>
            <a:round/>
            <a:headEnd type="none" w="med" len="med"/>
            <a:tailEnd type="none" w="med" len="med"/>
          </a:ln>
          <a:effectLst/>
        </p:spPr>
      </p:cxnSp>
      <p:sp>
        <p:nvSpPr>
          <p:cNvPr id="33" name="矩形 32"/>
          <p:cNvSpPr/>
          <p:nvPr/>
        </p:nvSpPr>
        <p:spPr bwMode="gray">
          <a:xfrm>
            <a:off x="4024137" y="5913276"/>
            <a:ext cx="1849716" cy="338554"/>
          </a:xfrm>
          <a:prstGeom prst="rect">
            <a:avLst/>
          </a:prstGeom>
        </p:spPr>
        <p:txBody>
          <a:bodyPr wrap="square">
            <a:noAutofit/>
          </a:bodyPr>
          <a:lstStyle/>
          <a:p>
            <a:pPr algn="ctr" fontAlgn="ct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Exact match</a:t>
            </a:r>
          </a:p>
        </p:txBody>
      </p:sp>
      <p:sp>
        <p:nvSpPr>
          <p:cNvPr id="34" name="矩形 33"/>
          <p:cNvSpPr/>
          <p:nvPr/>
        </p:nvSpPr>
        <p:spPr bwMode="gray">
          <a:xfrm>
            <a:off x="8047829" y="5913276"/>
            <a:ext cx="1237838" cy="338554"/>
          </a:xfrm>
          <a:prstGeom prst="rect">
            <a:avLst/>
          </a:prstGeom>
        </p:spPr>
        <p:txBody>
          <a:bodyPr wrap="square">
            <a:noAutofit/>
          </a:bodyPr>
          <a:lstStyle/>
          <a:p>
            <a:pPr algn="ctr" fontAlgn="ct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 match</a:t>
            </a:r>
            <a:endPar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9800596" y="5263970"/>
            <a:ext cx="1816977" cy="215444"/>
          </a:xfrm>
          <a:prstGeom prst="rect">
            <a:avLst/>
          </a:prstGeom>
        </p:spPr>
        <p:txBody>
          <a:bodyPr wrap="square" lIns="0" tIns="0" rIns="0" bIns="0">
            <a:noAutofit/>
          </a:bodyPr>
          <a:lstStyle/>
          <a:p>
            <a:pP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Network segment 192.168.1.0/24</a:t>
            </a:r>
          </a:p>
        </p:txBody>
      </p:sp>
      <p:sp>
        <p:nvSpPr>
          <p:cNvPr id="39" name="右大括号 38"/>
          <p:cNvSpPr/>
          <p:nvPr/>
        </p:nvSpPr>
        <p:spPr bwMode="gray">
          <a:xfrm>
            <a:off x="9634448" y="5076638"/>
            <a:ext cx="108012" cy="748371"/>
          </a:xfrm>
          <a:prstGeom prst="rightBrace">
            <a:avLst>
              <a:gd name="adj1" fmla="val 81085"/>
              <a:gd name="adj2" fmla="val 50000"/>
            </a:avLst>
          </a:prstGeom>
          <a:noFill/>
          <a:ln w="1270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圆角矩形 35"/>
          <p:cNvSpPr/>
          <p:nvPr/>
        </p:nvSpPr>
        <p:spPr bwMode="gray">
          <a:xfrm>
            <a:off x="6899605" y="1340768"/>
            <a:ext cx="4728288" cy="37457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Wildcard</a:t>
            </a:r>
          </a:p>
        </p:txBody>
      </p:sp>
      <p:sp>
        <p:nvSpPr>
          <p:cNvPr id="37" name="圆角矩形 36"/>
          <p:cNvSpPr/>
          <p:nvPr/>
        </p:nvSpPr>
        <p:spPr bwMode="gray">
          <a:xfrm>
            <a:off x="6899605" y="1772089"/>
            <a:ext cx="4728288" cy="1476000"/>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285750" indent="-285750" fontAlgn="ctr">
              <a:spcBef>
                <a:spcPts val="300"/>
              </a:spcBef>
              <a:spcAft>
                <a:spcPts val="3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wildcard is a 32-bit string. It is used to indicate which bits must be exactly matched and which bits may not be matched in an IP address.</a:t>
            </a:r>
          </a:p>
          <a:p>
            <a:pPr marL="285750" indent="-285750" fontAlgn="ctr">
              <a:spcBef>
                <a:spcPts val="300"/>
              </a:spcBef>
              <a:spcAft>
                <a:spcPts val="3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wildcard is usually expressed in dotted decimal notation similar to a network mask, and its meaning is opposite to that of the network mask.</a:t>
            </a:r>
          </a:p>
        </p:txBody>
      </p:sp>
      <p:sp>
        <p:nvSpPr>
          <p:cNvPr id="38" name="五边形 37"/>
          <p:cNvSpPr/>
          <p:nvPr/>
        </p:nvSpPr>
        <p:spPr bwMode="gray">
          <a:xfrm>
            <a:off x="10133016" y="116441"/>
            <a:ext cx="72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40" name="燕尾形 39"/>
          <p:cNvSpPr/>
          <p:nvPr/>
        </p:nvSpPr>
        <p:spPr bwMode="gray">
          <a:xfrm>
            <a:off x="10766738" y="116441"/>
            <a:ext cx="1269922"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Tree>
    <p:extLst>
      <p:ext uri="{BB962C8B-B14F-4D97-AF65-F5344CB8AC3E}">
        <p14:creationId xmlns:p14="http://schemas.microsoft.com/office/powerpoint/2010/main" val="243652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33" grpId="0"/>
      <p:bldP spid="34" grpId="0"/>
      <p:bldP spid="35" grpId="0"/>
      <p:bldP spid="3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bwMode="gray">
          <a:xfrm>
            <a:off x="468317" y="1233488"/>
            <a:ext cx="11276183" cy="575332"/>
          </a:xfrm>
        </p:spPr>
        <p:txBody>
          <a:bodyPr wrap="square">
            <a:noAutofit/>
          </a:bodyPr>
          <a:lstStyle/>
          <a:p>
            <a:r>
              <a:rPr lang="en-US" sz="1800">
                <a:sym typeface="Huawei Sans" panose="020C0503030203020204" pitchFamily="34" charset="0"/>
              </a:rPr>
              <a:t>Classification based on the ACL rule definition mode</a:t>
            </a:r>
          </a:p>
        </p:txBody>
      </p:sp>
      <p:sp>
        <p:nvSpPr>
          <p:cNvPr id="2" name="标题 1"/>
          <p:cNvSpPr>
            <a:spLocks noGrp="1"/>
          </p:cNvSpPr>
          <p:nvPr>
            <p:ph type="title"/>
          </p:nvPr>
        </p:nvSpPr>
        <p:spPr bwMode="gray">
          <a:xfrm>
            <a:off x="1594177" y="410400"/>
            <a:ext cx="9827761" cy="640800"/>
          </a:xfrm>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ACL Classification and Basic ACLs</a:t>
            </a:r>
          </a:p>
        </p:txBody>
      </p:sp>
      <p:graphicFrame>
        <p:nvGraphicFramePr>
          <p:cNvPr id="9" name="表格 8"/>
          <p:cNvGraphicFramePr>
            <a:graphicFrameLocks noGrp="1"/>
          </p:cNvGraphicFramePr>
          <p:nvPr>
            <p:extLst>
              <p:ext uri="{D42A27DB-BD31-4B8C-83A1-F6EECF244321}">
                <p14:modId xmlns:p14="http://schemas.microsoft.com/office/powerpoint/2010/main" val="2047788006"/>
              </p:ext>
            </p:extLst>
          </p:nvPr>
        </p:nvGraphicFramePr>
        <p:xfrm>
          <a:off x="822663" y="1708639"/>
          <a:ext cx="10693188" cy="2580640"/>
        </p:xfrm>
        <a:graphic>
          <a:graphicData uri="http://schemas.openxmlformats.org/drawingml/2006/table">
            <a:tbl>
              <a:tblPr firstRow="1" firstCol="1" lastRow="1" lastCol="1" bandRow="1" bandCol="1">
                <a:tableStyleId>{5940675A-B579-460E-94D1-54222C63F5DA}</a:tableStyleId>
              </a:tblPr>
              <a:tblGrid>
                <a:gridCol w="1410584"/>
                <a:gridCol w="1505740"/>
                <a:gridCol w="7776864"/>
              </a:tblGrid>
              <a:tr h="275151">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cs typeface="Times New Roman"/>
                          <a:sym typeface="Huawei Sans" panose="020C0503030203020204" pitchFamily="34" charset="0"/>
                        </a:rPr>
                        <a:t>Category</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dirty="0">
                          <a:solidFill>
                            <a:schemeClr val="bg1"/>
                          </a:solidFill>
                          <a:latin typeface="Huawei Sans" panose="020C0503030203020204" pitchFamily="34" charset="0"/>
                          <a:ea typeface="方正兰亭黑简体" panose="02000000000000000000" pitchFamily="2" charset="-122"/>
                          <a:cs typeface="Times New Roman"/>
                          <a:sym typeface="Huawei Sans" panose="020C0503030203020204" pitchFamily="34" charset="0"/>
                        </a:rPr>
                        <a:t>Number Range</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lnSpc>
                          <a:spcPts val="1600"/>
                        </a:lnSpc>
                        <a:spcAft>
                          <a:spcPts val="0"/>
                        </a:spcAft>
                      </a:pPr>
                      <a:r>
                        <a:rPr lang="en-US" sz="1400" b="1">
                          <a:solidFill>
                            <a:schemeClr val="bg1"/>
                          </a:solidFill>
                          <a:latin typeface="Huawei Sans" panose="020C0503030203020204" pitchFamily="34" charset="0"/>
                          <a:ea typeface="方正兰亭黑简体" panose="02000000000000000000" pitchFamily="2" charset="-122"/>
                          <a:cs typeface="Times New Roman"/>
                          <a:sym typeface="Huawei Sans" panose="020C0503030203020204" pitchFamily="34" charset="0"/>
                        </a:rPr>
                        <a:t>Rule Definition</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239933">
                <a:tc>
                  <a:txBody>
                    <a:bodyPr/>
                    <a:lstStyle/>
                    <a:p>
                      <a:pPr algn="ctr" fontAlgn="ctr">
                        <a:lnSpc>
                          <a:spcPts val="1600"/>
                        </a:lnSpc>
                        <a:spcAft>
                          <a:spcPts val="0"/>
                        </a:spcAft>
                      </a:pPr>
                      <a:r>
                        <a:rPr lang="en-US" sz="1200" b="0">
                          <a:latin typeface="Huawei Sans" panose="020C0503030203020204" pitchFamily="34" charset="0"/>
                          <a:ea typeface="方正兰亭黑简体" panose="02000000000000000000" pitchFamily="2" charset="-122"/>
                          <a:cs typeface="Times New Roman"/>
                          <a:sym typeface="Huawei Sans" panose="020C0503030203020204" pitchFamily="34" charset="0"/>
                        </a:rPr>
                        <a:t>Basic ACL</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ts val="1600"/>
                        </a:lnSpc>
                        <a:spcAft>
                          <a:spcPts val="0"/>
                        </a:spcAft>
                      </a:pPr>
                      <a:r>
                        <a:rPr lang="en-US" sz="1200" b="0">
                          <a:latin typeface="Huawei Sans" panose="020C0503030203020204" pitchFamily="34" charset="0"/>
                          <a:ea typeface="方正兰亭黑简体" panose="02000000000000000000" pitchFamily="2" charset="-122"/>
                          <a:cs typeface="Times New Roman"/>
                          <a:sym typeface="Huawei Sans" panose="020C0503030203020204" pitchFamily="34" charset="0"/>
                        </a:rPr>
                        <a:t>2000–2999</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lang="en-US" sz="1200" b="0">
                          <a:latin typeface="Huawei Sans" panose="020C0503030203020204" pitchFamily="34" charset="0"/>
                          <a:ea typeface="方正兰亭黑简体" panose="02000000000000000000" pitchFamily="2" charset="-122"/>
                          <a:cs typeface="Times New Roman"/>
                          <a:sym typeface="Huawei Sans" panose="020C0503030203020204" pitchFamily="34" charset="0"/>
                        </a:rPr>
                        <a:t>Defines rules based on source IP addresses, fragment information, and validity time ranges.</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r>
              <a:tr h="405403">
                <a:tc>
                  <a:txBody>
                    <a:bodyPr/>
                    <a:lstStyle/>
                    <a:p>
                      <a:pPr algn="ctr" fontAlgn="ctr">
                        <a:lnSpc>
                          <a:spcPts val="1600"/>
                        </a:lnSpc>
                        <a:spcAft>
                          <a:spcPts val="0"/>
                        </a:spcAft>
                      </a:pPr>
                      <a:r>
                        <a:rPr lang="en-US" sz="1200" b="0">
                          <a:latin typeface="Huawei Sans" panose="020C0503030203020204" pitchFamily="34" charset="0"/>
                          <a:ea typeface="方正兰亭黑简体" panose="02000000000000000000" pitchFamily="2" charset="-122"/>
                          <a:cs typeface="Times New Roman"/>
                          <a:sym typeface="Huawei Sans" panose="020C0503030203020204" pitchFamily="34" charset="0"/>
                        </a:rPr>
                        <a:t>Advanced ACL</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ts val="1600"/>
                        </a:lnSpc>
                        <a:spcAft>
                          <a:spcPts val="0"/>
                        </a:spcAft>
                      </a:pPr>
                      <a:r>
                        <a:rPr lang="en-US" sz="1200" b="0" dirty="0">
                          <a:latin typeface="Huawei Sans" panose="020C0503030203020204" pitchFamily="34" charset="0"/>
                          <a:ea typeface="方正兰亭黑简体" panose="02000000000000000000" pitchFamily="2" charset="-122"/>
                          <a:cs typeface="Times New Roman"/>
                          <a:sym typeface="Huawei Sans" panose="020C0503030203020204" pitchFamily="34" charset="0"/>
                        </a:rPr>
                        <a:t>3000–3999</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lang="en-US" sz="1200" b="0">
                          <a:latin typeface="Huawei Sans" panose="020C0503030203020204" pitchFamily="34" charset="0"/>
                          <a:ea typeface="方正兰亭黑简体" panose="02000000000000000000" pitchFamily="2" charset="-122"/>
                          <a:cs typeface="Times New Roman"/>
                          <a:sym typeface="Huawei Sans" panose="020C0503030203020204" pitchFamily="34" charset="0"/>
                        </a:rPr>
                        <a:t>Defines rules based on source IP addresses, destination IP addresses, IP protocol types, ICMP types, TCP source/destination port numbers, UDP source/destination port numbers, and time ranges.</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r>
              <a:tr h="405403">
                <a:tc>
                  <a:txBody>
                    <a:bodyPr/>
                    <a:lstStyle/>
                    <a:p>
                      <a:pPr algn="ctr" fontAlgn="ctr">
                        <a:lnSpc>
                          <a:spcPts val="1600"/>
                        </a:lnSpc>
                        <a:spcAft>
                          <a:spcPts val="0"/>
                        </a:spcAft>
                      </a:pPr>
                      <a:r>
                        <a:rPr lang="en-US" sz="1200" b="0">
                          <a:latin typeface="Huawei Sans" panose="020C0503030203020204" pitchFamily="34" charset="0"/>
                          <a:ea typeface="方正兰亭黑简体" panose="02000000000000000000" pitchFamily="2" charset="-122"/>
                          <a:cs typeface="Times New Roman"/>
                          <a:sym typeface="Huawei Sans" panose="020C0503030203020204" pitchFamily="34" charset="0"/>
                        </a:rPr>
                        <a:t>Layer 2 ACL</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ts val="1600"/>
                        </a:lnSpc>
                        <a:spcAft>
                          <a:spcPts val="0"/>
                        </a:spcAft>
                      </a:pPr>
                      <a:r>
                        <a:rPr lang="en-US" sz="1200" b="0">
                          <a:latin typeface="Huawei Sans" panose="020C0503030203020204" pitchFamily="34" charset="0"/>
                          <a:ea typeface="方正兰亭黑简体" panose="02000000000000000000" pitchFamily="2" charset="-122"/>
                          <a:cs typeface="Times New Roman"/>
                          <a:sym typeface="Huawei Sans" panose="020C0503030203020204" pitchFamily="34" charset="0"/>
                        </a:rPr>
                        <a:t>4000–4999</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lang="en-US" sz="1200" b="0">
                          <a:latin typeface="Huawei Sans" panose="020C0503030203020204" pitchFamily="34" charset="0"/>
                          <a:ea typeface="方正兰亭黑简体" panose="02000000000000000000" pitchFamily="2" charset="-122"/>
                          <a:cs typeface="Times New Roman"/>
                          <a:sym typeface="Huawei Sans" panose="020C0503030203020204" pitchFamily="34" charset="0"/>
                        </a:rPr>
                        <a:t>Defines rules based on the Ethernet frame header information, such as the source MAC address, destination MAC address, and Layer 2 protocol type.</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r>
              <a:tr h="239933">
                <a:tc>
                  <a:txBody>
                    <a:bodyPr/>
                    <a:lstStyle/>
                    <a:p>
                      <a:pPr algn="ctr" fontAlgn="ctr">
                        <a:lnSpc>
                          <a:spcPts val="1600"/>
                        </a:lnSpc>
                        <a:spcAft>
                          <a:spcPts val="0"/>
                        </a:spcAft>
                      </a:pPr>
                      <a:r>
                        <a:rPr lang="en-US" sz="1200" b="0">
                          <a:latin typeface="Huawei Sans" panose="020C0503030203020204" pitchFamily="34" charset="0"/>
                          <a:ea typeface="方正兰亭黑简体" panose="02000000000000000000" pitchFamily="2" charset="-122"/>
                          <a:cs typeface="Times New Roman"/>
                          <a:sym typeface="Huawei Sans" panose="020C0503030203020204" pitchFamily="34" charset="0"/>
                        </a:rPr>
                        <a:t>User-defined ACL</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ts val="1600"/>
                        </a:lnSpc>
                        <a:spcAft>
                          <a:spcPts val="0"/>
                        </a:spcAft>
                      </a:pPr>
                      <a:r>
                        <a:rPr lang="en-US" sz="1200" b="0">
                          <a:latin typeface="Huawei Sans" panose="020C0503030203020204" pitchFamily="34" charset="0"/>
                          <a:ea typeface="方正兰亭黑简体" panose="02000000000000000000" pitchFamily="2" charset="-122"/>
                          <a:cs typeface="Times New Roman"/>
                          <a:sym typeface="Huawei Sans" panose="020C0503030203020204" pitchFamily="34" charset="0"/>
                        </a:rPr>
                        <a:t>5000–5999</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lang="en-US" sz="1200" b="0" dirty="0">
                          <a:latin typeface="Huawei Sans" panose="020C0503030203020204" pitchFamily="34" charset="0"/>
                          <a:ea typeface="方正兰亭黑简体" panose="02000000000000000000" pitchFamily="2" charset="-122"/>
                          <a:cs typeface="Times New Roman"/>
                          <a:sym typeface="Huawei Sans" panose="020C0503030203020204" pitchFamily="34" charset="0"/>
                        </a:rPr>
                        <a:t>Defines rules based on the packet header, offsets, string masks, and user-defined strings.</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tcPr>
                </a:tc>
              </a:tr>
              <a:tr h="570874">
                <a:tc>
                  <a:txBody>
                    <a:bodyPr/>
                    <a:lstStyle/>
                    <a:p>
                      <a:pPr algn="ctr" fontAlgn="ctr">
                        <a:lnSpc>
                          <a:spcPts val="1600"/>
                        </a:lnSpc>
                        <a:spcAft>
                          <a:spcPts val="0"/>
                        </a:spcAft>
                      </a:pPr>
                      <a:r>
                        <a:rPr lang="en-US" sz="1200" b="0" dirty="0">
                          <a:solidFill>
                            <a:schemeClr val="tx1"/>
                          </a:solidFill>
                          <a:latin typeface="Huawei Sans" panose="020C0503030203020204" pitchFamily="34" charset="0"/>
                          <a:ea typeface="方正兰亭黑简体" panose="02000000000000000000" pitchFamily="2" charset="-122"/>
                          <a:cs typeface="Times New Roman"/>
                          <a:sym typeface="Huawei Sans" panose="020C0503030203020204" pitchFamily="34" charset="0"/>
                        </a:rPr>
                        <a:t>User ACL</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ts val="1600"/>
                        </a:lnSpc>
                        <a:spcAft>
                          <a:spcPts val="0"/>
                        </a:spcAft>
                      </a:pPr>
                      <a:r>
                        <a:rPr lang="en-US" sz="1200" b="0">
                          <a:solidFill>
                            <a:schemeClr val="tx1"/>
                          </a:solidFill>
                          <a:latin typeface="Huawei Sans" panose="020C0503030203020204" pitchFamily="34" charset="0"/>
                          <a:ea typeface="方正兰亭黑简体" panose="02000000000000000000" pitchFamily="2" charset="-122"/>
                          <a:cs typeface="Times New Roman"/>
                          <a:sym typeface="Huawei Sans" panose="020C0503030203020204" pitchFamily="34" charset="0"/>
                        </a:rPr>
                        <a:t>6000–6999</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lnSpc>
                          <a:spcPts val="1600"/>
                        </a:lnSpc>
                        <a:spcAft>
                          <a:spcPts val="0"/>
                        </a:spcAft>
                      </a:pPr>
                      <a:r>
                        <a:rPr lang="en-US" sz="1200" b="0" dirty="0">
                          <a:solidFill>
                            <a:schemeClr val="tx1"/>
                          </a:solidFill>
                          <a:latin typeface="Huawei Sans" panose="020C0503030203020204" pitchFamily="34" charset="0"/>
                          <a:ea typeface="方正兰亭黑简体" panose="02000000000000000000" pitchFamily="2" charset="-122"/>
                          <a:cs typeface="Times New Roman"/>
                          <a:sym typeface="Huawei Sans" panose="020C0503030203020204" pitchFamily="34" charset="0"/>
                        </a:rPr>
                        <a:t>Defines rules based on the source IP address or source user control list (UCL) group of IPv4 packets, destination IP address or destination UCL group, IP protocol types, ICMP types, TCP source/destination port numbers, and UDP source/destination port numbers.</a:t>
                      </a:r>
                    </a:p>
                  </a:txBody>
                  <a:tcPr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3" name="文本占位符 9"/>
          <p:cNvSpPr txBox="1">
            <a:spLocks/>
          </p:cNvSpPr>
          <p:nvPr/>
        </p:nvSpPr>
        <p:spPr bwMode="gray">
          <a:xfrm>
            <a:off x="468317" y="4292600"/>
            <a:ext cx="11276183" cy="57533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Basic ACL</a:t>
            </a:r>
          </a:p>
        </p:txBody>
      </p:sp>
      <p:graphicFrame>
        <p:nvGraphicFramePr>
          <p:cNvPr id="19" name="表格 18"/>
          <p:cNvGraphicFramePr>
            <a:graphicFrameLocks noGrp="1"/>
          </p:cNvGraphicFramePr>
          <p:nvPr>
            <p:extLst>
              <p:ext uri="{D42A27DB-BD31-4B8C-83A1-F6EECF244321}">
                <p14:modId xmlns:p14="http://schemas.microsoft.com/office/powerpoint/2010/main" val="3387229663"/>
              </p:ext>
            </p:extLst>
          </p:nvPr>
        </p:nvGraphicFramePr>
        <p:xfrm>
          <a:off x="2309352" y="4783954"/>
          <a:ext cx="6192688" cy="360000"/>
        </p:xfrm>
        <a:graphic>
          <a:graphicData uri="http://schemas.openxmlformats.org/drawingml/2006/table">
            <a:tbl>
              <a:tblPr firstRow="1" bandRow="1">
                <a:tableStyleId>{2D5ABB26-0587-4C30-8999-92F81FD0307C}</a:tableStyleId>
              </a:tblPr>
              <a:tblGrid>
                <a:gridCol w="1836204">
                  <a:extLst>
                    <a:ext uri="{9D8B030D-6E8A-4147-A177-3AD203B41FA5}">
                      <a16:colId xmlns="" xmlns:a16="http://schemas.microsoft.com/office/drawing/2014/main" val="20000"/>
                    </a:ext>
                  </a:extLst>
                </a:gridCol>
                <a:gridCol w="2016224">
                  <a:extLst>
                    <a:ext uri="{9D8B030D-6E8A-4147-A177-3AD203B41FA5}">
                      <a16:colId xmlns="" xmlns:a16="http://schemas.microsoft.com/office/drawing/2014/main" val="20001"/>
                    </a:ext>
                  </a:extLst>
                </a:gridCol>
                <a:gridCol w="2340260">
                  <a:extLst>
                    <a:ext uri="{9D8B030D-6E8A-4147-A177-3AD203B41FA5}">
                      <a16:colId xmlns="" xmlns:a16="http://schemas.microsoft.com/office/drawing/2014/main" val="20002"/>
                    </a:ext>
                  </a:extLst>
                </a:gridCol>
              </a:tblGrid>
              <a:tr h="360000">
                <a:tc>
                  <a:txBody>
                    <a:bodyPr/>
                    <a:lstStyle/>
                    <a:p>
                      <a:pPr algn="ctr" fontAlgn="ct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IP Header</a:t>
                      </a:r>
                    </a:p>
                  </a:txBody>
                  <a:tcPr marL="91404" marR="91404" marT="45702" marB="45702"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TCP/UDP Header</a:t>
                      </a:r>
                    </a:p>
                  </a:txBody>
                  <a:tcPr marL="91404" marR="91404" marT="45702" marB="45702"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4FBFE"/>
                    </a:solid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91404" marR="91404" marT="45702" marB="45702"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tcPr>
                </a:tc>
                <a:extLst>
                  <a:ext uri="{0D108BD9-81ED-4DB2-BD59-A6C34878D82A}">
                    <a16:rowId xmlns="" xmlns:a16="http://schemas.microsoft.com/office/drawing/2014/main" val="10000"/>
                  </a:ext>
                </a:extLst>
              </a:tr>
            </a:tbl>
          </a:graphicData>
        </a:graphic>
      </p:graphicFrame>
      <p:sp>
        <p:nvSpPr>
          <p:cNvPr id="21" name="文本框 20"/>
          <p:cNvSpPr txBox="1"/>
          <p:nvPr/>
        </p:nvSpPr>
        <p:spPr bwMode="gray">
          <a:xfrm>
            <a:off x="2309352" y="5241390"/>
            <a:ext cx="6192688" cy="1122789"/>
          </a:xfrm>
          <a:prstGeom prst="rect">
            <a:avLst/>
          </a:prstGeom>
          <a:solidFill>
            <a:srgbClr val="F4FBFE"/>
          </a:solidFill>
          <a:ln w="12700" algn="ctr">
            <a:solidFill>
              <a:srgbClr val="99DFF9"/>
            </a:solidFill>
            <a:prstDash val="solid"/>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lang="en-US" sz="14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number 2000</a:t>
            </a:r>
          </a:p>
          <a:p>
            <a:pPr fontAlgn="ctr">
              <a:lnSpc>
                <a:spcPct val="120000"/>
              </a:lnSpc>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rule	 5	deny	source  10.1.1.1  0</a:t>
            </a:r>
          </a:p>
          <a:p>
            <a:pPr fontAlgn="ctr">
              <a:lnSpc>
                <a:spcPct val="120000"/>
              </a:lnSpc>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rule	10	deny	source  10.1.1.2  0</a:t>
            </a:r>
          </a:p>
          <a:p>
            <a:pPr fontAlgn="ctr">
              <a:lnSpc>
                <a:spcPct val="120000"/>
              </a:lnSpc>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rule	15	permit	source  10.1.1.0  0.0.0.255</a:t>
            </a:r>
          </a:p>
        </p:txBody>
      </p:sp>
      <p:sp>
        <p:nvSpPr>
          <p:cNvPr id="22" name="矩形标注 21"/>
          <p:cNvSpPr/>
          <p:nvPr/>
        </p:nvSpPr>
        <p:spPr bwMode="gray">
          <a:xfrm>
            <a:off x="2745440" y="4450056"/>
            <a:ext cx="1668297" cy="254065"/>
          </a:xfrm>
          <a:prstGeom prst="wedgeRectCallout">
            <a:avLst>
              <a:gd name="adj1" fmla="val -20833"/>
              <a:gd name="adj2" fmla="val 80131"/>
            </a:avLst>
          </a:prstGeom>
          <a:solidFill>
            <a:srgbClr val="FFFFCC"/>
          </a:solidFill>
          <a:ln w="12700"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spcBef>
                <a:spcPct val="0"/>
              </a:spcBef>
              <a:spcAft>
                <a:spcPct val="0"/>
              </a:spcAft>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Source IP address</a:t>
            </a:r>
          </a:p>
        </p:txBody>
      </p:sp>
      <p:sp>
        <p:nvSpPr>
          <p:cNvPr id="23" name="五边形 22"/>
          <p:cNvSpPr/>
          <p:nvPr/>
        </p:nvSpPr>
        <p:spPr bwMode="gray">
          <a:xfrm>
            <a:off x="10133016" y="116441"/>
            <a:ext cx="72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24" name="燕尾形 23"/>
          <p:cNvSpPr/>
          <p:nvPr/>
        </p:nvSpPr>
        <p:spPr bwMode="gray">
          <a:xfrm>
            <a:off x="10766738" y="116441"/>
            <a:ext cx="1269922"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Tree>
    <p:extLst>
      <p:ext uri="{BB962C8B-B14F-4D97-AF65-F5344CB8AC3E}">
        <p14:creationId xmlns:p14="http://schemas.microsoft.com/office/powerpoint/2010/main" val="16138973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ACL </a:t>
            </a:r>
            <a:r>
              <a:rPr lang="en-US" altLang="zh-CN" smtClean="0">
                <a:latin typeface="Huawei Sans" panose="020C0503030203020204" pitchFamily="34" charset="0"/>
                <a:ea typeface="方正兰亭黑简体" panose="02000000000000000000" pitchFamily="2" charset="-122"/>
                <a:sym typeface="Huawei Sans" panose="020C0503030203020204" pitchFamily="34" charset="0"/>
              </a:rPr>
              <a:t>Fundamentals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菱形 5"/>
          <p:cNvSpPr/>
          <p:nvPr/>
        </p:nvSpPr>
        <p:spPr bwMode="gray">
          <a:xfrm>
            <a:off x="1676171" y="1909850"/>
            <a:ext cx="2196244" cy="756084"/>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Does an ACL to be applied exist?</a:t>
            </a:r>
          </a:p>
        </p:txBody>
      </p:sp>
      <p:sp>
        <p:nvSpPr>
          <p:cNvPr id="7" name="菱形 6"/>
          <p:cNvSpPr/>
          <p:nvPr/>
        </p:nvSpPr>
        <p:spPr bwMode="gray">
          <a:xfrm>
            <a:off x="1676171" y="2834023"/>
            <a:ext cx="2196244" cy="756084"/>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Does the ACL contain rules?</a:t>
            </a:r>
          </a:p>
        </p:txBody>
      </p:sp>
      <p:sp>
        <p:nvSpPr>
          <p:cNvPr id="8" name="矩形 7"/>
          <p:cNvSpPr>
            <a:spLocks/>
          </p:cNvSpPr>
          <p:nvPr/>
        </p:nvSpPr>
        <p:spPr bwMode="gray">
          <a:xfrm>
            <a:off x="1946201" y="3758196"/>
            <a:ext cx="1656184" cy="3600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Analyze the first rule.</a:t>
            </a:r>
          </a:p>
        </p:txBody>
      </p:sp>
      <p:sp>
        <p:nvSpPr>
          <p:cNvPr id="9" name="菱形 8"/>
          <p:cNvSpPr/>
          <p:nvPr/>
        </p:nvSpPr>
        <p:spPr bwMode="gray">
          <a:xfrm>
            <a:off x="1676171" y="4322329"/>
            <a:ext cx="2196244" cy="648072"/>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Does the target hit the rule?</a:t>
            </a:r>
          </a:p>
        </p:txBody>
      </p:sp>
      <p:sp>
        <p:nvSpPr>
          <p:cNvPr id="10" name="菱形 9"/>
          <p:cNvSpPr/>
          <p:nvPr/>
        </p:nvSpPr>
        <p:spPr bwMode="gray">
          <a:xfrm>
            <a:off x="1676171" y="5138490"/>
            <a:ext cx="2196244" cy="648072"/>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Do other rules exist?</a:t>
            </a:r>
          </a:p>
        </p:txBody>
      </p:sp>
      <p:sp>
        <p:nvSpPr>
          <p:cNvPr id="11" name="矩形 10"/>
          <p:cNvSpPr>
            <a:spLocks/>
          </p:cNvSpPr>
          <p:nvPr/>
        </p:nvSpPr>
        <p:spPr bwMode="gray">
          <a:xfrm>
            <a:off x="1946201" y="5936438"/>
            <a:ext cx="1656184" cy="3600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Analyze the next rule.</a:t>
            </a:r>
          </a:p>
        </p:txBody>
      </p:sp>
      <p:sp>
        <p:nvSpPr>
          <p:cNvPr id="12" name="菱形 11"/>
          <p:cNvSpPr/>
          <p:nvPr/>
        </p:nvSpPr>
        <p:spPr bwMode="gray">
          <a:xfrm>
            <a:off x="4664503" y="3649973"/>
            <a:ext cx="2196244" cy="1001231"/>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 the ACL action "permit"</a:t>
            </a:r>
          </a:p>
          <a:p>
            <a:pPr marL="0" marR="0" indent="0" algn="ctr" defTabSz="914400" rtl="0" eaLnBrk="1" fontAlgn="ctr" latinLnBrk="0" hangingPunct="1">
              <a:lnSpc>
                <a:spcPct val="100000"/>
              </a:lnSpc>
              <a:spcBef>
                <a:spcPct val="0"/>
              </a:spcBef>
              <a:spcAft>
                <a:spcPct val="0"/>
              </a:spcAft>
              <a:buClrTx/>
              <a:buSzTx/>
              <a:buFontTx/>
              <a:buNone/>
              <a:tabLst/>
            </a:pPr>
            <a:r>
              <a:rPr kumimoji="0" lang="en-US" sz="11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or "deny"?</a:t>
            </a:r>
          </a:p>
        </p:txBody>
      </p:sp>
      <p:sp>
        <p:nvSpPr>
          <p:cNvPr id="13" name="矩形 12"/>
          <p:cNvSpPr/>
          <p:nvPr/>
        </p:nvSpPr>
        <p:spPr bwMode="gray">
          <a:xfrm>
            <a:off x="4799527" y="5198145"/>
            <a:ext cx="1926196" cy="3600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i="0" u="none" strike="noStrike" cap="none" normalizeH="0" baseline="0" dirty="0" smtClean="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Result is deny.</a:t>
            </a:r>
            <a:endParaRPr kumimoji="0" lang="en-US" sz="11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矩形 13"/>
          <p:cNvSpPr/>
          <p:nvPr/>
        </p:nvSpPr>
        <p:spPr bwMode="gray">
          <a:xfrm>
            <a:off x="7031775" y="5198145"/>
            <a:ext cx="1926196" cy="3600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i="0" u="none" strike="noStrike" cap="none" normalizeH="0" baseline="0" dirty="0" smtClean="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Result </a:t>
            </a:r>
            <a:r>
              <a:rPr kumimoji="0" lang="en-US" sz="11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 permit.</a:t>
            </a:r>
          </a:p>
        </p:txBody>
      </p:sp>
      <p:sp>
        <p:nvSpPr>
          <p:cNvPr id="15" name="矩形 14"/>
          <p:cNvSpPr/>
          <p:nvPr/>
        </p:nvSpPr>
        <p:spPr bwMode="gray">
          <a:xfrm>
            <a:off x="9279761" y="5198145"/>
            <a:ext cx="1926196" cy="3600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i="0" u="none" strike="noStrike" cap="none" normalizeH="0" baseline="0" dirty="0" smtClean="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Packets do not match the rule.</a:t>
            </a:r>
            <a:endParaRPr kumimoji="0" lang="en-US" sz="11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6" name="直接箭头连接符 15"/>
          <p:cNvCxnSpPr>
            <a:stCxn id="5" idx="2"/>
            <a:endCxn id="6" idx="0"/>
          </p:cNvCxnSpPr>
          <p:nvPr/>
        </p:nvCxnSpPr>
        <p:spPr bwMode="gray">
          <a:xfrm>
            <a:off x="2774293" y="1705717"/>
            <a:ext cx="0" cy="20413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7" name="直接箭头连接符 16"/>
          <p:cNvCxnSpPr>
            <a:stCxn id="6" idx="2"/>
            <a:endCxn id="7" idx="0"/>
          </p:cNvCxnSpPr>
          <p:nvPr/>
        </p:nvCxnSpPr>
        <p:spPr bwMode="gray">
          <a:xfrm>
            <a:off x="2774293" y="2665934"/>
            <a:ext cx="0" cy="16808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8" name="直接箭头连接符 17"/>
          <p:cNvCxnSpPr>
            <a:stCxn id="7" idx="2"/>
            <a:endCxn id="8" idx="0"/>
          </p:cNvCxnSpPr>
          <p:nvPr/>
        </p:nvCxnSpPr>
        <p:spPr bwMode="gray">
          <a:xfrm>
            <a:off x="2774293" y="3590107"/>
            <a:ext cx="0" cy="16808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9" name="直接箭头连接符 18"/>
          <p:cNvCxnSpPr>
            <a:stCxn id="8" idx="2"/>
            <a:endCxn id="9" idx="0"/>
          </p:cNvCxnSpPr>
          <p:nvPr/>
        </p:nvCxnSpPr>
        <p:spPr bwMode="gray">
          <a:xfrm>
            <a:off x="2774293" y="4118196"/>
            <a:ext cx="0" cy="20413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0" name="直接箭头连接符 19"/>
          <p:cNvCxnSpPr>
            <a:stCxn id="9" idx="2"/>
            <a:endCxn id="10" idx="0"/>
          </p:cNvCxnSpPr>
          <p:nvPr/>
        </p:nvCxnSpPr>
        <p:spPr bwMode="gray">
          <a:xfrm>
            <a:off x="2774293" y="4970401"/>
            <a:ext cx="0" cy="16808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1" name="直接箭头连接符 20"/>
          <p:cNvCxnSpPr>
            <a:stCxn id="10" idx="2"/>
            <a:endCxn id="11" idx="0"/>
          </p:cNvCxnSpPr>
          <p:nvPr/>
        </p:nvCxnSpPr>
        <p:spPr bwMode="gray">
          <a:xfrm>
            <a:off x="2774293" y="5786562"/>
            <a:ext cx="0" cy="14987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肘形连接符 22"/>
          <p:cNvCxnSpPr>
            <a:stCxn id="6" idx="3"/>
            <a:endCxn id="15" idx="0"/>
          </p:cNvCxnSpPr>
          <p:nvPr/>
        </p:nvCxnSpPr>
        <p:spPr bwMode="gray">
          <a:xfrm>
            <a:off x="3872415" y="2287892"/>
            <a:ext cx="6370444" cy="2910253"/>
          </a:xfrm>
          <a:prstGeom prst="bentConnector2">
            <a:avLst/>
          </a:prstGeom>
          <a:solidFill>
            <a:schemeClr val="accent1"/>
          </a:solidFill>
          <a:ln w="12700" cap="flat" cmpd="sng" algn="ctr">
            <a:solidFill>
              <a:schemeClr val="tx1"/>
            </a:solidFill>
            <a:prstDash val="solid"/>
            <a:round/>
            <a:headEnd type="none" w="med" len="med"/>
            <a:tailEnd type="triangle"/>
          </a:ln>
          <a:effectLst/>
        </p:spPr>
      </p:cxnSp>
      <p:cxnSp>
        <p:nvCxnSpPr>
          <p:cNvPr id="24" name="肘形连接符 23"/>
          <p:cNvCxnSpPr>
            <a:stCxn id="9" idx="3"/>
            <a:endCxn id="12" idx="1"/>
          </p:cNvCxnSpPr>
          <p:nvPr/>
        </p:nvCxnSpPr>
        <p:spPr bwMode="gray">
          <a:xfrm flipV="1">
            <a:off x="3872415" y="4150589"/>
            <a:ext cx="792088" cy="495776"/>
          </a:xfrm>
          <a:prstGeom prst="bentConnector3">
            <a:avLst/>
          </a:prstGeom>
          <a:solidFill>
            <a:schemeClr val="accent1"/>
          </a:solidFill>
          <a:ln w="12700" cap="flat" cmpd="sng" algn="ctr">
            <a:solidFill>
              <a:schemeClr val="tx1"/>
            </a:solidFill>
            <a:prstDash val="solid"/>
            <a:round/>
            <a:headEnd type="none" w="med" len="med"/>
            <a:tailEnd type="triangle"/>
          </a:ln>
          <a:effectLst/>
        </p:spPr>
      </p:cxnSp>
      <p:cxnSp>
        <p:nvCxnSpPr>
          <p:cNvPr id="25" name="肘形连接符 24"/>
          <p:cNvCxnSpPr>
            <a:stCxn id="12" idx="3"/>
            <a:endCxn id="14" idx="0"/>
          </p:cNvCxnSpPr>
          <p:nvPr/>
        </p:nvCxnSpPr>
        <p:spPr bwMode="gray">
          <a:xfrm>
            <a:off x="6860747" y="4150589"/>
            <a:ext cx="1134126" cy="1047556"/>
          </a:xfrm>
          <a:prstGeom prst="bentConnector2">
            <a:avLst/>
          </a:prstGeom>
          <a:solidFill>
            <a:schemeClr val="accent1"/>
          </a:solidFill>
          <a:ln w="12700" cap="flat" cmpd="sng" algn="ctr">
            <a:solidFill>
              <a:schemeClr val="tx1"/>
            </a:solidFill>
            <a:prstDash val="solid"/>
            <a:round/>
            <a:headEnd type="none" w="med" len="med"/>
            <a:tailEnd type="triangle"/>
          </a:ln>
          <a:effectLst/>
        </p:spPr>
      </p:cxnSp>
      <p:cxnSp>
        <p:nvCxnSpPr>
          <p:cNvPr id="26" name="直接箭头连接符 25"/>
          <p:cNvCxnSpPr>
            <a:stCxn id="12" idx="2"/>
            <a:endCxn id="13" idx="0"/>
          </p:cNvCxnSpPr>
          <p:nvPr/>
        </p:nvCxnSpPr>
        <p:spPr bwMode="gray">
          <a:xfrm>
            <a:off x="5762625" y="4651204"/>
            <a:ext cx="0" cy="5469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直接箭头连接符 26"/>
          <p:cNvCxnSpPr>
            <a:stCxn id="13" idx="2"/>
            <a:endCxn id="22" idx="0"/>
          </p:cNvCxnSpPr>
          <p:nvPr/>
        </p:nvCxnSpPr>
        <p:spPr bwMode="gray">
          <a:xfrm>
            <a:off x="5762625" y="5558145"/>
            <a:ext cx="0" cy="37829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肘形连接符 27"/>
          <p:cNvCxnSpPr>
            <a:stCxn id="15" idx="2"/>
            <a:endCxn id="22" idx="3"/>
          </p:cNvCxnSpPr>
          <p:nvPr/>
        </p:nvCxnSpPr>
        <p:spPr bwMode="gray">
          <a:xfrm rot="5400000">
            <a:off x="8137642" y="4011220"/>
            <a:ext cx="558293" cy="3652142"/>
          </a:xfrm>
          <a:prstGeom prst="bentConnector2">
            <a:avLst/>
          </a:prstGeom>
          <a:solidFill>
            <a:schemeClr val="accent1"/>
          </a:solidFill>
          <a:ln w="12700" cap="flat" cmpd="sng" algn="ctr">
            <a:solidFill>
              <a:schemeClr val="tx1"/>
            </a:solidFill>
            <a:prstDash val="solid"/>
            <a:round/>
            <a:headEnd type="none" w="med" len="med"/>
            <a:tailEnd type="triangle"/>
          </a:ln>
          <a:effectLst/>
        </p:spPr>
      </p:cxnSp>
      <p:cxnSp>
        <p:nvCxnSpPr>
          <p:cNvPr id="29" name="肘形连接符 28"/>
          <p:cNvCxnSpPr>
            <a:stCxn id="11" idx="1"/>
            <a:endCxn id="9" idx="1"/>
          </p:cNvCxnSpPr>
          <p:nvPr/>
        </p:nvCxnSpPr>
        <p:spPr bwMode="gray">
          <a:xfrm rot="10800000">
            <a:off x="1676171" y="4646366"/>
            <a:ext cx="270030" cy="1470073"/>
          </a:xfrm>
          <a:prstGeom prst="bentConnector3">
            <a:avLst>
              <a:gd name="adj1" fmla="val 184657"/>
            </a:avLst>
          </a:prstGeom>
          <a:solidFill>
            <a:schemeClr val="accent1"/>
          </a:solidFill>
          <a:ln w="12700" cap="flat" cmpd="sng" algn="ctr">
            <a:solidFill>
              <a:schemeClr val="tx1"/>
            </a:solidFill>
            <a:prstDash val="solid"/>
            <a:round/>
            <a:headEnd type="none" w="med" len="med"/>
            <a:tailEnd type="triangle"/>
          </a:ln>
          <a:effectLst/>
        </p:spPr>
      </p:cxnSp>
      <p:cxnSp>
        <p:nvCxnSpPr>
          <p:cNvPr id="30" name="直接箭头连接符 29"/>
          <p:cNvCxnSpPr>
            <a:stCxn id="7" idx="3"/>
          </p:cNvCxnSpPr>
          <p:nvPr/>
        </p:nvCxnSpPr>
        <p:spPr bwMode="gray">
          <a:xfrm>
            <a:off x="3872415" y="3212065"/>
            <a:ext cx="635470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肘形连接符 30"/>
          <p:cNvCxnSpPr>
            <a:stCxn id="10" idx="3"/>
          </p:cNvCxnSpPr>
          <p:nvPr/>
        </p:nvCxnSpPr>
        <p:spPr bwMode="gray">
          <a:xfrm flipV="1">
            <a:off x="3872415" y="5018125"/>
            <a:ext cx="6354706" cy="444401"/>
          </a:xfrm>
          <a:prstGeom prst="bentConnector3">
            <a:avLst>
              <a:gd name="adj1" fmla="val 11400"/>
            </a:avLst>
          </a:prstGeom>
          <a:solidFill>
            <a:schemeClr val="accent1"/>
          </a:solidFill>
          <a:ln w="9525" cap="flat" cmpd="sng" algn="ctr">
            <a:solidFill>
              <a:schemeClr val="tx1"/>
            </a:solidFill>
            <a:prstDash val="solid"/>
            <a:round/>
            <a:headEnd type="none" w="med" len="med"/>
            <a:tailEnd type="triangle"/>
          </a:ln>
          <a:effectLst/>
        </p:spPr>
      </p:cxnSp>
      <p:cxnSp>
        <p:nvCxnSpPr>
          <p:cNvPr id="32" name="直接箭头连接符 31"/>
          <p:cNvCxnSpPr>
            <a:stCxn id="14" idx="2"/>
          </p:cNvCxnSpPr>
          <p:nvPr/>
        </p:nvCxnSpPr>
        <p:spPr bwMode="gray">
          <a:xfrm>
            <a:off x="7994873" y="5558145"/>
            <a:ext cx="0" cy="57610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3" name="文本框 32"/>
          <p:cNvSpPr txBox="1"/>
          <p:nvPr/>
        </p:nvSpPr>
        <p:spPr bwMode="gray">
          <a:xfrm>
            <a:off x="2924800" y="2569853"/>
            <a:ext cx="43179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Yes</a:t>
            </a:r>
          </a:p>
        </p:txBody>
      </p:sp>
      <p:sp>
        <p:nvSpPr>
          <p:cNvPr id="34" name="文本框 33"/>
          <p:cNvSpPr txBox="1"/>
          <p:nvPr/>
        </p:nvSpPr>
        <p:spPr bwMode="gray">
          <a:xfrm>
            <a:off x="2924800" y="3469953"/>
            <a:ext cx="43179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Yes</a:t>
            </a:r>
          </a:p>
        </p:txBody>
      </p:sp>
      <p:sp>
        <p:nvSpPr>
          <p:cNvPr id="35" name="文本框 34"/>
          <p:cNvSpPr txBox="1"/>
          <p:nvPr/>
        </p:nvSpPr>
        <p:spPr bwMode="gray">
          <a:xfrm>
            <a:off x="2924800" y="4874109"/>
            <a:ext cx="43179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No</a:t>
            </a:r>
          </a:p>
        </p:txBody>
      </p:sp>
      <p:sp>
        <p:nvSpPr>
          <p:cNvPr id="36" name="文本框 35"/>
          <p:cNvSpPr txBox="1"/>
          <p:nvPr/>
        </p:nvSpPr>
        <p:spPr bwMode="gray">
          <a:xfrm>
            <a:off x="2924800" y="5666197"/>
            <a:ext cx="43179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Yes</a:t>
            </a:r>
          </a:p>
        </p:txBody>
      </p:sp>
      <p:sp>
        <p:nvSpPr>
          <p:cNvPr id="37" name="文本框 36"/>
          <p:cNvSpPr txBox="1"/>
          <p:nvPr/>
        </p:nvSpPr>
        <p:spPr bwMode="gray">
          <a:xfrm>
            <a:off x="3984343" y="1985766"/>
            <a:ext cx="43179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No</a:t>
            </a:r>
          </a:p>
        </p:txBody>
      </p:sp>
      <p:sp>
        <p:nvSpPr>
          <p:cNvPr id="38" name="文本框 37"/>
          <p:cNvSpPr txBox="1"/>
          <p:nvPr/>
        </p:nvSpPr>
        <p:spPr bwMode="gray">
          <a:xfrm>
            <a:off x="3984343" y="2893889"/>
            <a:ext cx="43179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No</a:t>
            </a:r>
          </a:p>
        </p:txBody>
      </p:sp>
      <p:sp>
        <p:nvSpPr>
          <p:cNvPr id="39" name="文本框 38"/>
          <p:cNvSpPr txBox="1"/>
          <p:nvPr/>
        </p:nvSpPr>
        <p:spPr bwMode="gray">
          <a:xfrm>
            <a:off x="3984343" y="5162141"/>
            <a:ext cx="43179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No</a:t>
            </a:r>
          </a:p>
        </p:txBody>
      </p:sp>
      <p:sp>
        <p:nvSpPr>
          <p:cNvPr id="40" name="文本框 39"/>
          <p:cNvSpPr txBox="1"/>
          <p:nvPr/>
        </p:nvSpPr>
        <p:spPr bwMode="gray">
          <a:xfrm>
            <a:off x="3860904" y="4353982"/>
            <a:ext cx="43179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Yes</a:t>
            </a:r>
          </a:p>
        </p:txBody>
      </p:sp>
      <p:sp>
        <p:nvSpPr>
          <p:cNvPr id="41" name="文本框 40"/>
          <p:cNvSpPr txBox="1"/>
          <p:nvPr/>
        </p:nvSpPr>
        <p:spPr bwMode="gray">
          <a:xfrm>
            <a:off x="6950757" y="3849926"/>
            <a:ext cx="71592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permit</a:t>
            </a:r>
          </a:p>
        </p:txBody>
      </p:sp>
      <p:sp>
        <p:nvSpPr>
          <p:cNvPr id="42" name="文本框 41"/>
          <p:cNvSpPr txBox="1"/>
          <p:nvPr/>
        </p:nvSpPr>
        <p:spPr bwMode="gray">
          <a:xfrm>
            <a:off x="5763617" y="4586077"/>
            <a:ext cx="566849"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deny</a:t>
            </a:r>
          </a:p>
        </p:txBody>
      </p:sp>
      <p:sp>
        <p:nvSpPr>
          <p:cNvPr id="43" name="圆角矩形 42"/>
          <p:cNvSpPr/>
          <p:nvPr/>
        </p:nvSpPr>
        <p:spPr bwMode="gray">
          <a:xfrm>
            <a:off x="6765046" y="1468117"/>
            <a:ext cx="3924436" cy="475200"/>
          </a:xfrm>
          <a:prstGeom prst="roundRect">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Matching rule: The matching stops once the target is hit.</a:t>
            </a:r>
          </a:p>
        </p:txBody>
      </p:sp>
      <p:sp>
        <p:nvSpPr>
          <p:cNvPr id="5" name="圆角矩形 4"/>
          <p:cNvSpPr>
            <a:spLocks/>
          </p:cNvSpPr>
          <p:nvPr/>
        </p:nvSpPr>
        <p:spPr bwMode="gray">
          <a:xfrm>
            <a:off x="1946201" y="1345717"/>
            <a:ext cx="1656184" cy="360000"/>
          </a:xfrm>
          <a:prstGeom prst="roundRect">
            <a:avLst>
              <a:gd name="adj" fmla="val 50000"/>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Start</a:t>
            </a:r>
          </a:p>
        </p:txBody>
      </p:sp>
      <p:sp>
        <p:nvSpPr>
          <p:cNvPr id="22" name="圆角矩形 21"/>
          <p:cNvSpPr>
            <a:spLocks/>
          </p:cNvSpPr>
          <p:nvPr/>
        </p:nvSpPr>
        <p:spPr bwMode="gray">
          <a:xfrm>
            <a:off x="4934533" y="5936438"/>
            <a:ext cx="1656184" cy="360000"/>
          </a:xfrm>
          <a:prstGeom prst="roundRect">
            <a:avLst>
              <a:gd name="adj" fmla="val 50000"/>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End</a:t>
            </a:r>
          </a:p>
        </p:txBody>
      </p:sp>
      <p:sp>
        <p:nvSpPr>
          <p:cNvPr id="47" name="五边形 46"/>
          <p:cNvSpPr/>
          <p:nvPr/>
        </p:nvSpPr>
        <p:spPr bwMode="gray">
          <a:xfrm>
            <a:off x="10133016" y="116441"/>
            <a:ext cx="72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48" name="燕尾形 47"/>
          <p:cNvSpPr/>
          <p:nvPr/>
        </p:nvSpPr>
        <p:spPr bwMode="gray">
          <a:xfrm>
            <a:off x="10766738" y="116441"/>
            <a:ext cx="1269922"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Tree>
    <p:extLst>
      <p:ext uri="{BB962C8B-B14F-4D97-AF65-F5344CB8AC3E}">
        <p14:creationId xmlns:p14="http://schemas.microsoft.com/office/powerpoint/2010/main" val="18795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7566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21"/>
          <p:cNvSpPr/>
          <p:nvPr/>
        </p:nvSpPr>
        <p:spPr bwMode="gray">
          <a:xfrm>
            <a:off x="8259974" y="2647215"/>
            <a:ext cx="2213831" cy="2003186"/>
          </a:xfrm>
          <a:prstGeom prst="roundRect">
            <a:avLst>
              <a:gd name="adj" fmla="val 5476"/>
            </a:avLst>
          </a:prstGeom>
          <a:solidFill>
            <a:schemeClr val="bg1"/>
          </a:solidFill>
          <a:ln w="12700">
            <a:solidFill>
              <a:schemeClr val="bg1">
                <a:lumMod val="85000"/>
              </a:schemeClr>
            </a:solidFill>
          </a:ln>
        </p:spPr>
        <p:txBody>
          <a:bodyPr wrap="square" anchor="ctr" anchorCtr="0">
            <a:noAutofit/>
          </a:bodyPr>
          <a:lstStyle/>
          <a:p>
            <a:pPr algn="ctr" fontAlgn="ctr">
              <a:lnSpc>
                <a:spcPct val="150000"/>
              </a:lnSpc>
            </a:pPr>
            <a:endParaRPr lang="en-US" altLang="zh-CN"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矩形 21"/>
          <p:cNvSpPr/>
          <p:nvPr/>
        </p:nvSpPr>
        <p:spPr bwMode="gray">
          <a:xfrm>
            <a:off x="1223708" y="2656174"/>
            <a:ext cx="1956484" cy="2003186"/>
          </a:xfrm>
          <a:prstGeom prst="roundRect">
            <a:avLst>
              <a:gd name="adj" fmla="val 5476"/>
            </a:avLst>
          </a:prstGeom>
          <a:solidFill>
            <a:schemeClr val="bg1"/>
          </a:solidFill>
          <a:ln w="12700">
            <a:solidFill>
              <a:schemeClr val="bg1">
                <a:lumMod val="85000"/>
              </a:schemeClr>
            </a:solidFill>
          </a:ln>
        </p:spPr>
        <p:txBody>
          <a:bodyPr wrap="square" anchor="ctr" anchorCtr="0">
            <a:noAutofit/>
          </a:bodyPr>
          <a:lstStyle/>
          <a:p>
            <a:pPr algn="ctr" fontAlgn="ctr">
              <a:lnSpc>
                <a:spcPct val="150000"/>
              </a:lnSpc>
            </a:pPr>
            <a:endParaRPr lang="en-US" altLang="zh-CN"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bwMode="gray">
          <a:xfrm>
            <a:off x="451877" y="1242453"/>
            <a:ext cx="11306175" cy="1343805"/>
          </a:xfrm>
        </p:spPr>
        <p:txBody>
          <a:bodyPr/>
          <a:lstStyle/>
          <a:p>
            <a:pPr marL="0" indent="0">
              <a:buNone/>
            </a:pPr>
            <a:r>
              <a:rPr lang="en-US" sz="2000" dirty="0" smtClean="0">
                <a:sym typeface="Huawei Sans" panose="020C0503030203020204" pitchFamily="34" charset="0"/>
              </a:rPr>
              <a:t>Configuration sequence (</a:t>
            </a:r>
            <a:r>
              <a:rPr lang="en-US" sz="2000" dirty="0" err="1" smtClean="0">
                <a:sym typeface="Huawei Sans" panose="020C0503030203020204" pitchFamily="34" charset="0"/>
              </a:rPr>
              <a:t>config</a:t>
            </a:r>
            <a:r>
              <a:rPr lang="en-US" sz="2000" dirty="0" smtClean="0">
                <a:sym typeface="Huawei Sans" panose="020C0503030203020204" pitchFamily="34" charset="0"/>
              </a:rPr>
              <a:t> mode)</a:t>
            </a:r>
          </a:p>
          <a:p>
            <a:pPr lvl="1"/>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The system matches packets against ACL rules in ascending order by rule ID. A rule with a smaller ID is earlier to be matched.</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Matching Order and Result of ACL Rules</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21"/>
          <p:cNvSpPr/>
          <p:nvPr/>
        </p:nvSpPr>
        <p:spPr bwMode="gray">
          <a:xfrm>
            <a:off x="1466813" y="3079373"/>
            <a:ext cx="1470274" cy="1434564"/>
          </a:xfrm>
          <a:prstGeom prst="rect">
            <a:avLst/>
          </a:prstGeom>
          <a:solidFill>
            <a:srgbClr val="F4FBFE"/>
          </a:solidFill>
          <a:ln w="12700">
            <a:solidFill>
              <a:srgbClr val="99DFF9"/>
            </a:solidFill>
          </a:ln>
        </p:spPr>
        <p:txBody>
          <a:bodyPr wrap="square" anchor="ctr" anchorCtr="0">
            <a:noAutofit/>
          </a:bodyPr>
          <a:lstStyle/>
          <a:p>
            <a:pPr algn="ctr" fontAlgn="ctr">
              <a:lnSpc>
                <a:spcPct val="150000"/>
              </a:lnSpc>
            </a:pPr>
            <a:r>
              <a:rPr 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1.1.1.1/32</a:t>
            </a:r>
          </a:p>
          <a:p>
            <a:pPr algn="ctr" fontAlgn="ctr">
              <a:lnSpc>
                <a:spcPct val="150000"/>
              </a:lnSpc>
            </a:pPr>
            <a:r>
              <a:rPr 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1.1.1.0/24</a:t>
            </a:r>
          </a:p>
          <a:p>
            <a:pPr algn="ctr" fontAlgn="ctr">
              <a:lnSpc>
                <a:spcPct val="150000"/>
              </a:lnSpc>
            </a:pPr>
            <a:r>
              <a:rPr 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1.1.0.0/16</a:t>
            </a:r>
          </a:p>
          <a:p>
            <a:pPr algn="ctr" fontAlgn="ctr">
              <a:lnSpc>
                <a:spcPct val="150000"/>
              </a:lnSpc>
            </a:pPr>
            <a:r>
              <a:rPr 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1.0.0.0/8</a:t>
            </a:r>
          </a:p>
        </p:txBody>
      </p:sp>
      <p:sp>
        <p:nvSpPr>
          <p:cNvPr id="14" name="矩形 21"/>
          <p:cNvSpPr/>
          <p:nvPr/>
        </p:nvSpPr>
        <p:spPr bwMode="gray">
          <a:xfrm>
            <a:off x="8527995" y="3079373"/>
            <a:ext cx="1614290" cy="1434564"/>
          </a:xfrm>
          <a:prstGeom prst="rect">
            <a:avLst/>
          </a:prstGeom>
          <a:solidFill>
            <a:srgbClr val="F4FBFE"/>
          </a:solidFill>
          <a:ln w="12700">
            <a:solidFill>
              <a:srgbClr val="99DFF9"/>
            </a:solidFill>
          </a:ln>
        </p:spPr>
        <p:txBody>
          <a:bodyPr wrap="square" anchor="ctr" anchorCtr="0">
            <a:noAutofit/>
          </a:bodyPr>
          <a:lstStyle/>
          <a:p>
            <a:pPr algn="ctr" fontAlgn="ctr">
              <a:lnSpc>
                <a:spcPct val="150000"/>
              </a:lnSpc>
            </a:pPr>
            <a:r>
              <a:rPr lang="en-US" sz="150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1.1.1.1/32</a:t>
            </a:r>
          </a:p>
          <a:p>
            <a:pPr algn="ctr" fontAlgn="ctr">
              <a:lnSpc>
                <a:spcPct val="150000"/>
              </a:lnSpc>
            </a:pPr>
            <a:r>
              <a:rPr lang="en-US" sz="150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1.1.1.0/24</a:t>
            </a:r>
          </a:p>
          <a:p>
            <a:pPr algn="ctr" fontAlgn="ctr">
              <a:lnSpc>
                <a:spcPct val="150000"/>
              </a:lnSpc>
            </a:pPr>
            <a:r>
              <a:rPr lang="en-US" sz="150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1.1.0.0/16</a:t>
            </a:r>
          </a:p>
        </p:txBody>
      </p:sp>
      <p:sp>
        <p:nvSpPr>
          <p:cNvPr id="15" name="矩形 21"/>
          <p:cNvSpPr/>
          <p:nvPr/>
        </p:nvSpPr>
        <p:spPr bwMode="gray">
          <a:xfrm>
            <a:off x="3782191" y="3182405"/>
            <a:ext cx="3967772" cy="961923"/>
          </a:xfrm>
          <a:prstGeom prst="rect">
            <a:avLst/>
          </a:prstGeom>
          <a:noFill/>
          <a:ln w="12700">
            <a:solidFill>
              <a:schemeClr val="bg2"/>
            </a:solidFill>
            <a:prstDash val="solid"/>
          </a:ln>
        </p:spPr>
        <p:txBody>
          <a:bodyPr wrap="square" anchor="ctr" anchorCtr="0">
            <a:noAutofit/>
          </a:bodyPr>
          <a:lstStyle/>
          <a:p>
            <a:pPr fontAlgn="ctr">
              <a:lnSpc>
                <a:spcPct val="150000"/>
              </a:lnSpc>
            </a:pPr>
            <a:r>
              <a:rPr lang="en-US" sz="1500" b="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 2000</a:t>
            </a:r>
          </a:p>
          <a:p>
            <a:pPr fontAlgn="ctr">
              <a:lnSpc>
                <a:spcPct val="150000"/>
              </a:lnSpc>
            </a:pPr>
            <a:r>
              <a:rPr lang="en-US" sz="15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rule 5 permit source 1.1.0.0  0.0.255.255</a:t>
            </a:r>
          </a:p>
        </p:txBody>
      </p:sp>
      <p:sp>
        <p:nvSpPr>
          <p:cNvPr id="18" name="TextBox 6"/>
          <p:cNvSpPr txBox="1"/>
          <p:nvPr/>
        </p:nvSpPr>
        <p:spPr bwMode="gray">
          <a:xfrm>
            <a:off x="1456664" y="4701466"/>
            <a:ext cx="1464813" cy="338554"/>
          </a:xfrm>
          <a:prstGeom prst="rect">
            <a:avLst/>
          </a:prstGeom>
          <a:noFill/>
        </p:spPr>
        <p:txBody>
          <a:bodyPr wrap="square" rtlCol="0">
            <a:noAutofit/>
          </a:bodyPr>
          <a:lstStyle/>
          <a:p>
            <a:pPr algn="ctr" fontAlgn="ct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Object to be matched</a:t>
            </a:r>
          </a:p>
        </p:txBody>
      </p:sp>
      <p:sp>
        <p:nvSpPr>
          <p:cNvPr id="20" name="TextBox 13"/>
          <p:cNvSpPr txBox="1"/>
          <p:nvPr/>
        </p:nvSpPr>
        <p:spPr bwMode="gray">
          <a:xfrm>
            <a:off x="8258185" y="4701466"/>
            <a:ext cx="2209631"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 entries to be matched</a:t>
            </a:r>
          </a:p>
        </p:txBody>
      </p:sp>
      <p:grpSp>
        <p:nvGrpSpPr>
          <p:cNvPr id="23" name="组合 22"/>
          <p:cNvGrpSpPr/>
          <p:nvPr/>
        </p:nvGrpSpPr>
        <p:grpSpPr bwMode="gray">
          <a:xfrm>
            <a:off x="1339398" y="5708847"/>
            <a:ext cx="3514131" cy="384125"/>
            <a:chOff x="6824364" y="5484038"/>
            <a:chExt cx="3514131" cy="384125"/>
          </a:xfrm>
        </p:grpSpPr>
        <p:sp>
          <p:nvSpPr>
            <p:cNvPr id="24" name="question-mark-inside-a-box-outline_35189"/>
            <p:cNvSpPr>
              <a:spLocks noChangeAspect="1"/>
            </p:cNvSpPr>
            <p:nvPr/>
          </p:nvSpPr>
          <p:spPr bwMode="gray">
            <a:xfrm>
              <a:off x="6824364" y="5496100"/>
              <a:ext cx="360548" cy="360000"/>
            </a:xfrm>
            <a:custGeom>
              <a:avLst/>
              <a:gdLst>
                <a:gd name="connsiteX0" fmla="*/ 269419 w 603405"/>
                <a:gd name="connsiteY0" fmla="*/ 407798 h 602488"/>
                <a:gd name="connsiteX1" fmla="*/ 339420 w 603405"/>
                <a:gd name="connsiteY1" fmla="*/ 407798 h 602488"/>
                <a:gd name="connsiteX2" fmla="*/ 339420 w 603405"/>
                <a:gd name="connsiteY2" fmla="*/ 475400 h 602488"/>
                <a:gd name="connsiteX3" fmla="*/ 269419 w 603405"/>
                <a:gd name="connsiteY3" fmla="*/ 475400 h 602488"/>
                <a:gd name="connsiteX4" fmla="*/ 298443 w 603405"/>
                <a:gd name="connsiteY4" fmla="*/ 127300 h 602488"/>
                <a:gd name="connsiteX5" fmla="*/ 386386 w 603405"/>
                <a:gd name="connsiteY5" fmla="*/ 152434 h 602488"/>
                <a:gd name="connsiteX6" fmla="*/ 421276 w 603405"/>
                <a:gd name="connsiteY6" fmla="*/ 227201 h 602488"/>
                <a:gd name="connsiteX7" fmla="*/ 406141 w 603405"/>
                <a:gd name="connsiteY7" fmla="*/ 278424 h 602488"/>
                <a:gd name="connsiteX8" fmla="*/ 372047 w 603405"/>
                <a:gd name="connsiteY8" fmla="*/ 310716 h 602488"/>
                <a:gd name="connsiteX9" fmla="*/ 355478 w 603405"/>
                <a:gd name="connsiteY9" fmla="*/ 323602 h 602488"/>
                <a:gd name="connsiteX10" fmla="*/ 337476 w 603405"/>
                <a:gd name="connsiteY10" fmla="*/ 348100 h 602488"/>
                <a:gd name="connsiteX11" fmla="*/ 334449 w 603405"/>
                <a:gd name="connsiteY11" fmla="*/ 375620 h 602488"/>
                <a:gd name="connsiteX12" fmla="*/ 271041 w 603405"/>
                <a:gd name="connsiteY12" fmla="*/ 375620 h 602488"/>
                <a:gd name="connsiteX13" fmla="*/ 278528 w 603405"/>
                <a:gd name="connsiteY13" fmla="*/ 321056 h 602488"/>
                <a:gd name="connsiteX14" fmla="*/ 309755 w 603405"/>
                <a:gd name="connsiteY14" fmla="*/ 286378 h 602488"/>
                <a:gd name="connsiteX15" fmla="*/ 326801 w 603405"/>
                <a:gd name="connsiteY15" fmla="*/ 273015 h 602488"/>
                <a:gd name="connsiteX16" fmla="*/ 340343 w 603405"/>
                <a:gd name="connsiteY16" fmla="*/ 259334 h 602488"/>
                <a:gd name="connsiteX17" fmla="*/ 349743 w 603405"/>
                <a:gd name="connsiteY17" fmla="*/ 231019 h 602488"/>
                <a:gd name="connsiteX18" fmla="*/ 339387 w 603405"/>
                <a:gd name="connsiteY18" fmla="*/ 198726 h 602488"/>
                <a:gd name="connsiteX19" fmla="*/ 301311 w 603405"/>
                <a:gd name="connsiteY19" fmla="*/ 184091 h 602488"/>
                <a:gd name="connsiteX20" fmla="*/ 262915 w 603405"/>
                <a:gd name="connsiteY20" fmla="*/ 202066 h 602488"/>
                <a:gd name="connsiteX21" fmla="*/ 251603 w 603405"/>
                <a:gd name="connsiteY21" fmla="*/ 239450 h 602488"/>
                <a:gd name="connsiteX22" fmla="*/ 183894 w 603405"/>
                <a:gd name="connsiteY22" fmla="*/ 239450 h 602488"/>
                <a:gd name="connsiteX23" fmla="*/ 230574 w 603405"/>
                <a:gd name="connsiteY23" fmla="*/ 144958 h 602488"/>
                <a:gd name="connsiteX24" fmla="*/ 298443 w 603405"/>
                <a:gd name="connsiteY24" fmla="*/ 127300 h 602488"/>
                <a:gd name="connsiteX25" fmla="*/ 103572 w 603405"/>
                <a:gd name="connsiteY25" fmla="*/ 91662 h 602488"/>
                <a:gd name="connsiteX26" fmla="*/ 91781 w 603405"/>
                <a:gd name="connsiteY26" fmla="*/ 103436 h 602488"/>
                <a:gd name="connsiteX27" fmla="*/ 91781 w 603405"/>
                <a:gd name="connsiteY27" fmla="*/ 499122 h 602488"/>
                <a:gd name="connsiteX28" fmla="*/ 103572 w 603405"/>
                <a:gd name="connsiteY28" fmla="*/ 510896 h 602488"/>
                <a:gd name="connsiteX29" fmla="*/ 499833 w 603405"/>
                <a:gd name="connsiteY29" fmla="*/ 510896 h 602488"/>
                <a:gd name="connsiteX30" fmla="*/ 511624 w 603405"/>
                <a:gd name="connsiteY30" fmla="*/ 499122 h 602488"/>
                <a:gd name="connsiteX31" fmla="*/ 511624 w 603405"/>
                <a:gd name="connsiteY31" fmla="*/ 103436 h 602488"/>
                <a:gd name="connsiteX32" fmla="*/ 499833 w 603405"/>
                <a:gd name="connsiteY32" fmla="*/ 91662 h 602488"/>
                <a:gd name="connsiteX33" fmla="*/ 103572 w 603405"/>
                <a:gd name="connsiteY33" fmla="*/ 58569 h 602488"/>
                <a:gd name="connsiteX34" fmla="*/ 499833 w 603405"/>
                <a:gd name="connsiteY34" fmla="*/ 58569 h 602488"/>
                <a:gd name="connsiteX35" fmla="*/ 544765 w 603405"/>
                <a:gd name="connsiteY35" fmla="*/ 103436 h 602488"/>
                <a:gd name="connsiteX36" fmla="*/ 544765 w 603405"/>
                <a:gd name="connsiteY36" fmla="*/ 499122 h 602488"/>
                <a:gd name="connsiteX37" fmla="*/ 499833 w 603405"/>
                <a:gd name="connsiteY37" fmla="*/ 543989 h 602488"/>
                <a:gd name="connsiteX38" fmla="*/ 103572 w 603405"/>
                <a:gd name="connsiteY38" fmla="*/ 543989 h 602488"/>
                <a:gd name="connsiteX39" fmla="*/ 58640 w 603405"/>
                <a:gd name="connsiteY39" fmla="*/ 499122 h 602488"/>
                <a:gd name="connsiteX40" fmla="*/ 58640 w 603405"/>
                <a:gd name="connsiteY40" fmla="*/ 103436 h 602488"/>
                <a:gd name="connsiteX41" fmla="*/ 103572 w 603405"/>
                <a:gd name="connsiteY41" fmla="*/ 58569 h 602488"/>
                <a:gd name="connsiteX42" fmla="*/ 52262 w 603405"/>
                <a:gd name="connsiteY42" fmla="*/ 33091 h 602488"/>
                <a:gd name="connsiteX43" fmla="*/ 33142 w 603405"/>
                <a:gd name="connsiteY43" fmla="*/ 52183 h 602488"/>
                <a:gd name="connsiteX44" fmla="*/ 33142 w 603405"/>
                <a:gd name="connsiteY44" fmla="*/ 550305 h 602488"/>
                <a:gd name="connsiteX45" fmla="*/ 52262 w 603405"/>
                <a:gd name="connsiteY45" fmla="*/ 569397 h 602488"/>
                <a:gd name="connsiteX46" fmla="*/ 551143 w 603405"/>
                <a:gd name="connsiteY46" fmla="*/ 569397 h 602488"/>
                <a:gd name="connsiteX47" fmla="*/ 570263 w 603405"/>
                <a:gd name="connsiteY47" fmla="*/ 550305 h 602488"/>
                <a:gd name="connsiteX48" fmla="*/ 570263 w 603405"/>
                <a:gd name="connsiteY48" fmla="*/ 52183 h 602488"/>
                <a:gd name="connsiteX49" fmla="*/ 551143 w 603405"/>
                <a:gd name="connsiteY49" fmla="*/ 33091 h 602488"/>
                <a:gd name="connsiteX50" fmla="*/ 52262 w 603405"/>
                <a:gd name="connsiteY50" fmla="*/ 0 h 602488"/>
                <a:gd name="connsiteX51" fmla="*/ 551143 w 603405"/>
                <a:gd name="connsiteY51" fmla="*/ 0 h 602488"/>
                <a:gd name="connsiteX52" fmla="*/ 603405 w 603405"/>
                <a:gd name="connsiteY52" fmla="*/ 52183 h 602488"/>
                <a:gd name="connsiteX53" fmla="*/ 603405 w 603405"/>
                <a:gd name="connsiteY53" fmla="*/ 550305 h 602488"/>
                <a:gd name="connsiteX54" fmla="*/ 551143 w 603405"/>
                <a:gd name="connsiteY54" fmla="*/ 602488 h 602488"/>
                <a:gd name="connsiteX55" fmla="*/ 52262 w 603405"/>
                <a:gd name="connsiteY55" fmla="*/ 602488 h 602488"/>
                <a:gd name="connsiteX56" fmla="*/ 0 w 603405"/>
                <a:gd name="connsiteY56" fmla="*/ 550305 h 602488"/>
                <a:gd name="connsiteX57" fmla="*/ 0 w 603405"/>
                <a:gd name="connsiteY57" fmla="*/ 52183 h 602488"/>
                <a:gd name="connsiteX58" fmla="*/ 52262 w 603405"/>
                <a:gd name="connsiteY58" fmla="*/ 0 h 60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3405" h="602488">
                  <a:moveTo>
                    <a:pt x="269419" y="407798"/>
                  </a:moveTo>
                  <a:lnTo>
                    <a:pt x="339420" y="407798"/>
                  </a:lnTo>
                  <a:lnTo>
                    <a:pt x="339420" y="475400"/>
                  </a:lnTo>
                  <a:lnTo>
                    <a:pt x="269419" y="475400"/>
                  </a:lnTo>
                  <a:close/>
                  <a:moveTo>
                    <a:pt x="298443" y="127300"/>
                  </a:moveTo>
                  <a:cubicBezTo>
                    <a:pt x="333652" y="127300"/>
                    <a:pt x="362966" y="135572"/>
                    <a:pt x="386386" y="152434"/>
                  </a:cubicBezTo>
                  <a:cubicBezTo>
                    <a:pt x="409646" y="169296"/>
                    <a:pt x="421276" y="194272"/>
                    <a:pt x="421276" y="227201"/>
                  </a:cubicBezTo>
                  <a:cubicBezTo>
                    <a:pt x="421276" y="247563"/>
                    <a:pt x="416337" y="264584"/>
                    <a:pt x="406141" y="278424"/>
                  </a:cubicBezTo>
                  <a:cubicBezTo>
                    <a:pt x="400246" y="286855"/>
                    <a:pt x="388935" y="297672"/>
                    <a:pt x="372047" y="310716"/>
                  </a:cubicBezTo>
                  <a:lnTo>
                    <a:pt x="355478" y="323602"/>
                  </a:lnTo>
                  <a:cubicBezTo>
                    <a:pt x="346397" y="330601"/>
                    <a:pt x="340503" y="338714"/>
                    <a:pt x="337476" y="348100"/>
                  </a:cubicBezTo>
                  <a:cubicBezTo>
                    <a:pt x="335564" y="353985"/>
                    <a:pt x="334608" y="363212"/>
                    <a:pt x="334449" y="375620"/>
                  </a:cubicBezTo>
                  <a:lnTo>
                    <a:pt x="271041" y="375620"/>
                  </a:lnTo>
                  <a:cubicBezTo>
                    <a:pt x="271996" y="349372"/>
                    <a:pt x="274545" y="331078"/>
                    <a:pt x="278528" y="321056"/>
                  </a:cubicBezTo>
                  <a:cubicBezTo>
                    <a:pt x="282511" y="311035"/>
                    <a:pt x="293026" y="299422"/>
                    <a:pt x="309755" y="286378"/>
                  </a:cubicBezTo>
                  <a:lnTo>
                    <a:pt x="326801" y="273015"/>
                  </a:lnTo>
                  <a:cubicBezTo>
                    <a:pt x="332377" y="268879"/>
                    <a:pt x="336998" y="264266"/>
                    <a:pt x="340343" y="259334"/>
                  </a:cubicBezTo>
                  <a:cubicBezTo>
                    <a:pt x="346557" y="250744"/>
                    <a:pt x="349743" y="241359"/>
                    <a:pt x="349743" y="231019"/>
                  </a:cubicBezTo>
                  <a:cubicBezTo>
                    <a:pt x="349743" y="219247"/>
                    <a:pt x="346238" y="208430"/>
                    <a:pt x="339387" y="198726"/>
                  </a:cubicBezTo>
                  <a:cubicBezTo>
                    <a:pt x="332377" y="188863"/>
                    <a:pt x="319791" y="184091"/>
                    <a:pt x="301311" y="184091"/>
                  </a:cubicBezTo>
                  <a:cubicBezTo>
                    <a:pt x="283308" y="184091"/>
                    <a:pt x="270563" y="189977"/>
                    <a:pt x="262915" y="202066"/>
                  </a:cubicBezTo>
                  <a:cubicBezTo>
                    <a:pt x="255427" y="213997"/>
                    <a:pt x="251603" y="226564"/>
                    <a:pt x="251603" y="239450"/>
                  </a:cubicBezTo>
                  <a:lnTo>
                    <a:pt x="183894" y="239450"/>
                  </a:lnTo>
                  <a:cubicBezTo>
                    <a:pt x="185806" y="195067"/>
                    <a:pt x="201419" y="163570"/>
                    <a:pt x="230574" y="144958"/>
                  </a:cubicBezTo>
                  <a:cubicBezTo>
                    <a:pt x="248895" y="133186"/>
                    <a:pt x="271518" y="127300"/>
                    <a:pt x="298443" y="127300"/>
                  </a:cubicBezTo>
                  <a:close/>
                  <a:moveTo>
                    <a:pt x="103572" y="91662"/>
                  </a:moveTo>
                  <a:cubicBezTo>
                    <a:pt x="97198" y="91662"/>
                    <a:pt x="91781" y="96913"/>
                    <a:pt x="91781" y="103436"/>
                  </a:cubicBezTo>
                  <a:lnTo>
                    <a:pt x="91781" y="499122"/>
                  </a:lnTo>
                  <a:cubicBezTo>
                    <a:pt x="91781" y="505486"/>
                    <a:pt x="97039" y="510896"/>
                    <a:pt x="103572" y="510896"/>
                  </a:cubicBezTo>
                  <a:lnTo>
                    <a:pt x="499833" y="510896"/>
                  </a:lnTo>
                  <a:cubicBezTo>
                    <a:pt x="506366" y="510896"/>
                    <a:pt x="511624" y="505645"/>
                    <a:pt x="511624" y="499122"/>
                  </a:cubicBezTo>
                  <a:lnTo>
                    <a:pt x="511624" y="103436"/>
                  </a:lnTo>
                  <a:cubicBezTo>
                    <a:pt x="511624" y="97072"/>
                    <a:pt x="506366" y="91662"/>
                    <a:pt x="499833" y="91662"/>
                  </a:cubicBezTo>
                  <a:close/>
                  <a:moveTo>
                    <a:pt x="103572" y="58569"/>
                  </a:moveTo>
                  <a:lnTo>
                    <a:pt x="499833" y="58569"/>
                  </a:lnTo>
                  <a:cubicBezTo>
                    <a:pt x="524530" y="58569"/>
                    <a:pt x="544765" y="78775"/>
                    <a:pt x="544765" y="103436"/>
                  </a:cubicBezTo>
                  <a:lnTo>
                    <a:pt x="544765" y="499122"/>
                  </a:lnTo>
                  <a:cubicBezTo>
                    <a:pt x="544765" y="523783"/>
                    <a:pt x="524530" y="543989"/>
                    <a:pt x="499833" y="543989"/>
                  </a:cubicBezTo>
                  <a:lnTo>
                    <a:pt x="103572" y="543989"/>
                  </a:lnTo>
                  <a:cubicBezTo>
                    <a:pt x="78875" y="543989"/>
                    <a:pt x="58640" y="523783"/>
                    <a:pt x="58640" y="499122"/>
                  </a:cubicBezTo>
                  <a:lnTo>
                    <a:pt x="58640" y="103436"/>
                  </a:lnTo>
                  <a:cubicBezTo>
                    <a:pt x="58640" y="78775"/>
                    <a:pt x="78875" y="58569"/>
                    <a:pt x="103572" y="58569"/>
                  </a:cubicBezTo>
                  <a:close/>
                  <a:moveTo>
                    <a:pt x="52262" y="33091"/>
                  </a:moveTo>
                  <a:cubicBezTo>
                    <a:pt x="41746" y="33091"/>
                    <a:pt x="33142" y="41683"/>
                    <a:pt x="33142" y="52183"/>
                  </a:cubicBezTo>
                  <a:lnTo>
                    <a:pt x="33142" y="550305"/>
                  </a:lnTo>
                  <a:cubicBezTo>
                    <a:pt x="33142" y="560805"/>
                    <a:pt x="41746" y="569397"/>
                    <a:pt x="52262" y="569397"/>
                  </a:cubicBezTo>
                  <a:lnTo>
                    <a:pt x="551143" y="569397"/>
                  </a:lnTo>
                  <a:cubicBezTo>
                    <a:pt x="561659" y="569397"/>
                    <a:pt x="570263" y="560805"/>
                    <a:pt x="570263" y="550305"/>
                  </a:cubicBezTo>
                  <a:lnTo>
                    <a:pt x="570263" y="52183"/>
                  </a:lnTo>
                  <a:cubicBezTo>
                    <a:pt x="570263" y="41683"/>
                    <a:pt x="561659" y="33091"/>
                    <a:pt x="551143" y="33091"/>
                  </a:cubicBezTo>
                  <a:close/>
                  <a:moveTo>
                    <a:pt x="52262" y="0"/>
                  </a:moveTo>
                  <a:lnTo>
                    <a:pt x="551143" y="0"/>
                  </a:lnTo>
                  <a:cubicBezTo>
                    <a:pt x="579983" y="0"/>
                    <a:pt x="603405" y="23387"/>
                    <a:pt x="603405" y="52183"/>
                  </a:cubicBezTo>
                  <a:lnTo>
                    <a:pt x="603405" y="550305"/>
                  </a:lnTo>
                  <a:cubicBezTo>
                    <a:pt x="603405" y="579101"/>
                    <a:pt x="579983" y="602488"/>
                    <a:pt x="551143" y="602488"/>
                  </a:cubicBezTo>
                  <a:lnTo>
                    <a:pt x="52262" y="602488"/>
                  </a:lnTo>
                  <a:cubicBezTo>
                    <a:pt x="23422" y="602488"/>
                    <a:pt x="0" y="579101"/>
                    <a:pt x="0" y="550305"/>
                  </a:cubicBezTo>
                  <a:lnTo>
                    <a:pt x="0" y="52183"/>
                  </a:lnTo>
                  <a:cubicBezTo>
                    <a:pt x="0" y="23387"/>
                    <a:pt x="23422" y="0"/>
                    <a:pt x="52262" y="0"/>
                  </a:cubicBezTo>
                  <a:close/>
                </a:path>
              </a:pathLst>
            </a:custGeom>
            <a:solidFill>
              <a:srgbClr val="00B0F0"/>
            </a:solidFill>
            <a:ln>
              <a:noFill/>
            </a:ln>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7320136" y="5484038"/>
              <a:ext cx="3018359" cy="3841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What does "permit" mean?</a:t>
              </a:r>
            </a:p>
          </p:txBody>
        </p:sp>
      </p:grpSp>
      <p:sp>
        <p:nvSpPr>
          <p:cNvPr id="26" name="Right Arrow 157"/>
          <p:cNvSpPr/>
          <p:nvPr/>
        </p:nvSpPr>
        <p:spPr bwMode="gray">
          <a:xfrm>
            <a:off x="3356225" y="3465741"/>
            <a:ext cx="327085"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Right Arrow 157"/>
          <p:cNvSpPr/>
          <p:nvPr/>
        </p:nvSpPr>
        <p:spPr bwMode="gray">
          <a:xfrm>
            <a:off x="7815307" y="3465741"/>
            <a:ext cx="444667"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标注 28"/>
          <p:cNvSpPr/>
          <p:nvPr/>
        </p:nvSpPr>
        <p:spPr bwMode="gray">
          <a:xfrm>
            <a:off x="3755409" y="4550989"/>
            <a:ext cx="3961957" cy="476819"/>
          </a:xfrm>
          <a:prstGeom prst="wedgeRoundRectCallout">
            <a:avLst>
              <a:gd name="adj1" fmla="val 10326"/>
              <a:gd name="adj2" fmla="val -118737"/>
              <a:gd name="adj3" fmla="val 16667"/>
            </a:avLst>
          </a:prstGeom>
          <a:solidFill>
            <a:srgbClr val="FFFFCC"/>
          </a:solidFill>
          <a:ln w="12700"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lvl="0" defTabSz="914400" fontAlgn="ctr">
              <a:spcBef>
                <a:spcPct val="0"/>
              </a:spcBef>
              <a:spcAft>
                <a:spcPct val="0"/>
              </a:spcAft>
            </a:pPr>
            <a:r>
              <a:rPr lang="en-US" sz="1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rule 5: matches route prefixes whose destination network addresses start at 1.1.</a:t>
            </a:r>
          </a:p>
        </p:txBody>
      </p:sp>
      <p:sp>
        <p:nvSpPr>
          <p:cNvPr id="21" name="五边形 20"/>
          <p:cNvSpPr/>
          <p:nvPr/>
        </p:nvSpPr>
        <p:spPr bwMode="gray">
          <a:xfrm>
            <a:off x="10133016" y="116441"/>
            <a:ext cx="72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22" name="燕尾形 21"/>
          <p:cNvSpPr/>
          <p:nvPr/>
        </p:nvSpPr>
        <p:spPr bwMode="gray">
          <a:xfrm>
            <a:off x="10766738" y="116441"/>
            <a:ext cx="1269922"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
        <p:nvSpPr>
          <p:cNvPr id="27" name="TextBox 6"/>
          <p:cNvSpPr txBox="1"/>
          <p:nvPr/>
        </p:nvSpPr>
        <p:spPr bwMode="gray">
          <a:xfrm>
            <a:off x="1300596" y="2694811"/>
            <a:ext cx="1806905" cy="338554"/>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routing table</a:t>
            </a:r>
          </a:p>
        </p:txBody>
      </p:sp>
      <p:sp>
        <p:nvSpPr>
          <p:cNvPr id="32" name="TextBox 6"/>
          <p:cNvSpPr txBox="1"/>
          <p:nvPr/>
        </p:nvSpPr>
        <p:spPr bwMode="gray">
          <a:xfrm>
            <a:off x="8110655" y="2672800"/>
            <a:ext cx="2511297" cy="338554"/>
          </a:xfrm>
          <a:prstGeom prst="rect">
            <a:avLst/>
          </a:prstGeom>
          <a:noFill/>
        </p:spPr>
        <p:txBody>
          <a:bodyPr wrap="square" rtlCol="0">
            <a:noAutofit/>
          </a:bodyPr>
          <a:lstStyle/>
          <a:p>
            <a:pPr algn="ctr" fontAlgn="ctr"/>
            <a:r>
              <a:rPr lang="en-US" sz="1400" b="1"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Matching route entries</a:t>
            </a:r>
          </a:p>
        </p:txBody>
      </p:sp>
    </p:spTree>
    <p:extLst>
      <p:ext uri="{BB962C8B-B14F-4D97-AF65-F5344CB8AC3E}">
        <p14:creationId xmlns:p14="http://schemas.microsoft.com/office/powerpoint/2010/main" val="322420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a:xfrm>
            <a:off x="1594177" y="410400"/>
            <a:ext cx="9827761" cy="640800"/>
          </a:xfrm>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Common Matching Examples</a:t>
            </a:r>
          </a:p>
        </p:txBody>
      </p:sp>
      <p:sp>
        <p:nvSpPr>
          <p:cNvPr id="6" name="圆角矩形 75"/>
          <p:cNvSpPr/>
          <p:nvPr/>
        </p:nvSpPr>
        <p:spPr bwMode="gray">
          <a:xfrm>
            <a:off x="446087" y="1404230"/>
            <a:ext cx="3672100" cy="420408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4259950" y="1404230"/>
            <a:ext cx="3672100" cy="420408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75"/>
          <p:cNvSpPr/>
          <p:nvPr/>
        </p:nvSpPr>
        <p:spPr bwMode="gray">
          <a:xfrm>
            <a:off x="8025923" y="1404230"/>
            <a:ext cx="3672100" cy="420408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圆角 52">
            <a:extLst>
              <a:ext uri="{FF2B5EF4-FFF2-40B4-BE49-F238E27FC236}">
                <a16:creationId xmlns:a16="http://schemas.microsoft.com/office/drawing/2014/main" xmlns="" id="{70ADCB91-E11A-40F5-B977-66A090F8EF3C}"/>
              </a:ext>
            </a:extLst>
          </p:cNvPr>
          <p:cNvSpPr/>
          <p:nvPr/>
        </p:nvSpPr>
        <p:spPr bwMode="gray">
          <a:xfrm>
            <a:off x="1403174" y="1782698"/>
            <a:ext cx="1728000" cy="64633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a16="http://schemas.microsoft.com/office/drawing/2014/main" xmlns="" id="{31930744-3D36-4F81-8426-6F129C1A6804}"/>
              </a:ext>
            </a:extLst>
          </p:cNvPr>
          <p:cNvSpPr txBox="1"/>
          <p:nvPr/>
        </p:nvSpPr>
        <p:spPr bwMode="gray">
          <a:xfrm>
            <a:off x="1403174" y="1741133"/>
            <a:ext cx="1735434" cy="738664"/>
          </a:xfrm>
          <a:prstGeom prst="rect">
            <a:avLst/>
          </a:prstGeom>
          <a:noFill/>
        </p:spPr>
        <p:txBody>
          <a:bodyPr wrap="square" rtlCol="0" anchor="ctr" anchorCtr="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1.1.1.0/24</a:t>
            </a:r>
          </a:p>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1.1.2.0/24</a:t>
            </a:r>
          </a:p>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1.1.3.0/24</a:t>
            </a:r>
          </a:p>
        </p:txBody>
      </p:sp>
      <p:sp>
        <p:nvSpPr>
          <p:cNvPr id="16" name="圆角矩形 15"/>
          <p:cNvSpPr/>
          <p:nvPr/>
        </p:nvSpPr>
        <p:spPr bwMode="gray">
          <a:xfrm>
            <a:off x="529959" y="2849428"/>
            <a:ext cx="3474429" cy="737512"/>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b="1">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acl 2000</a:t>
            </a:r>
          </a:p>
          <a:p>
            <a:pPr fontAlgn="ctr"/>
            <a:r>
              <a:rPr lang="en-US" sz="1400" b="1">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rule 5 permit source 1.1.2.0  0.0.0.255</a:t>
            </a:r>
          </a:p>
        </p:txBody>
      </p:sp>
      <p:sp>
        <p:nvSpPr>
          <p:cNvPr id="18" name="矩形: 圆角 52">
            <a:extLst>
              <a:ext uri="{FF2B5EF4-FFF2-40B4-BE49-F238E27FC236}">
                <a16:creationId xmlns:a16="http://schemas.microsoft.com/office/drawing/2014/main" xmlns="" id="{70ADCB91-E11A-40F5-B977-66A090F8EF3C}"/>
              </a:ext>
            </a:extLst>
          </p:cNvPr>
          <p:cNvSpPr/>
          <p:nvPr/>
        </p:nvSpPr>
        <p:spPr bwMode="gray">
          <a:xfrm>
            <a:off x="1403174" y="4031171"/>
            <a:ext cx="1728000" cy="47989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2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Box 120">
            <a:extLst>
              <a:ext uri="{FF2B5EF4-FFF2-40B4-BE49-F238E27FC236}">
                <a16:creationId xmlns:a16="http://schemas.microsoft.com/office/drawing/2014/main" xmlns="" id="{31930744-3D36-4F81-8426-6F129C1A6804}"/>
              </a:ext>
            </a:extLst>
          </p:cNvPr>
          <p:cNvSpPr txBox="1"/>
          <p:nvPr/>
        </p:nvSpPr>
        <p:spPr bwMode="gray">
          <a:xfrm>
            <a:off x="1403174" y="4124289"/>
            <a:ext cx="1735434"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1.1.2.0/24</a:t>
            </a:r>
          </a:p>
        </p:txBody>
      </p:sp>
      <p:cxnSp>
        <p:nvCxnSpPr>
          <p:cNvPr id="20" name="直接箭头连接符 19"/>
          <p:cNvCxnSpPr>
            <a:stCxn id="14" idx="2"/>
            <a:endCxn id="16" idx="0"/>
          </p:cNvCxnSpPr>
          <p:nvPr/>
        </p:nvCxnSpPr>
        <p:spPr bwMode="gray">
          <a:xfrm>
            <a:off x="2267174" y="2429029"/>
            <a:ext cx="0" cy="420399"/>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6" idx="2"/>
            <a:endCxn id="18" idx="0"/>
          </p:cNvCxnSpPr>
          <p:nvPr/>
        </p:nvCxnSpPr>
        <p:spPr bwMode="gray">
          <a:xfrm>
            <a:off x="2267174" y="3586940"/>
            <a:ext cx="0" cy="444231"/>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圆角 52">
            <a:extLst>
              <a:ext uri="{FF2B5EF4-FFF2-40B4-BE49-F238E27FC236}">
                <a16:creationId xmlns:a16="http://schemas.microsoft.com/office/drawing/2014/main" xmlns="" id="{70ADCB91-E11A-40F5-B977-66A090F8EF3C}"/>
              </a:ext>
            </a:extLst>
          </p:cNvPr>
          <p:cNvSpPr/>
          <p:nvPr/>
        </p:nvSpPr>
        <p:spPr bwMode="gray">
          <a:xfrm>
            <a:off x="5232000" y="1782698"/>
            <a:ext cx="1728000" cy="64633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xmlns="" id="{31930744-3D36-4F81-8426-6F129C1A6804}"/>
              </a:ext>
            </a:extLst>
          </p:cNvPr>
          <p:cNvSpPr txBox="1"/>
          <p:nvPr/>
        </p:nvSpPr>
        <p:spPr bwMode="gray">
          <a:xfrm>
            <a:off x="5232000" y="1741133"/>
            <a:ext cx="1735434" cy="738664"/>
          </a:xfrm>
          <a:prstGeom prst="rect">
            <a:avLst/>
          </a:prstGeom>
          <a:noFill/>
        </p:spPr>
        <p:txBody>
          <a:bodyPr wrap="square" rtlCol="0" anchor="ctr" anchorCtr="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1.1.1.0/24</a:t>
            </a:r>
          </a:p>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1.1.2.0/24</a:t>
            </a:r>
          </a:p>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0.0.0.0/0</a:t>
            </a:r>
          </a:p>
        </p:txBody>
      </p:sp>
      <p:sp>
        <p:nvSpPr>
          <p:cNvPr id="24" name="圆角矩形 23"/>
          <p:cNvSpPr/>
          <p:nvPr/>
        </p:nvSpPr>
        <p:spPr bwMode="gray">
          <a:xfrm>
            <a:off x="4311373" y="2849428"/>
            <a:ext cx="3573265" cy="737512"/>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b="1" dirty="0" err="1">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acl</a:t>
            </a:r>
            <a:r>
              <a:rPr lang="en-US" sz="1400" b="1"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2000</a:t>
            </a:r>
          </a:p>
          <a:p>
            <a:pPr fontAlgn="ctr"/>
            <a:r>
              <a:rPr lang="en-US" sz="1400" b="1"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rule 5 permit source 0.0.0.0  255.255.255.255</a:t>
            </a:r>
          </a:p>
        </p:txBody>
      </p:sp>
      <p:sp>
        <p:nvSpPr>
          <p:cNvPr id="26" name="矩形: 圆角 52">
            <a:extLst>
              <a:ext uri="{FF2B5EF4-FFF2-40B4-BE49-F238E27FC236}">
                <a16:creationId xmlns:a16="http://schemas.microsoft.com/office/drawing/2014/main" xmlns="" id="{70ADCB91-E11A-40F5-B977-66A090F8EF3C}"/>
              </a:ext>
            </a:extLst>
          </p:cNvPr>
          <p:cNvSpPr/>
          <p:nvPr/>
        </p:nvSpPr>
        <p:spPr bwMode="gray">
          <a:xfrm>
            <a:off x="5232000" y="4031171"/>
            <a:ext cx="1728000" cy="75231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xmlns="" id="{31930744-3D36-4F81-8426-6F129C1A6804}"/>
              </a:ext>
            </a:extLst>
          </p:cNvPr>
          <p:cNvSpPr txBox="1"/>
          <p:nvPr/>
        </p:nvSpPr>
        <p:spPr bwMode="gray">
          <a:xfrm>
            <a:off x="5250165" y="4007339"/>
            <a:ext cx="1735434" cy="738664"/>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1.1.1.0/24</a:t>
            </a:r>
          </a:p>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1.1.2.0/24</a:t>
            </a:r>
          </a:p>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0.0.0.0/0</a:t>
            </a:r>
          </a:p>
        </p:txBody>
      </p:sp>
      <p:cxnSp>
        <p:nvCxnSpPr>
          <p:cNvPr id="28" name="直接箭头连接符 27"/>
          <p:cNvCxnSpPr>
            <a:stCxn id="22" idx="2"/>
            <a:endCxn id="24" idx="0"/>
          </p:cNvCxnSpPr>
          <p:nvPr/>
        </p:nvCxnSpPr>
        <p:spPr bwMode="gray">
          <a:xfrm>
            <a:off x="6096000" y="2429029"/>
            <a:ext cx="2006" cy="420399"/>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24" idx="2"/>
            <a:endCxn id="26" idx="0"/>
          </p:cNvCxnSpPr>
          <p:nvPr/>
        </p:nvCxnSpPr>
        <p:spPr bwMode="gray">
          <a:xfrm flipH="1">
            <a:off x="6096000" y="3586940"/>
            <a:ext cx="2006" cy="444231"/>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矩形: 圆角 52">
            <a:extLst>
              <a:ext uri="{FF2B5EF4-FFF2-40B4-BE49-F238E27FC236}">
                <a16:creationId xmlns:a16="http://schemas.microsoft.com/office/drawing/2014/main" xmlns="" id="{70ADCB91-E11A-40F5-B977-66A090F8EF3C}"/>
              </a:ext>
            </a:extLst>
          </p:cNvPr>
          <p:cNvSpPr/>
          <p:nvPr/>
        </p:nvSpPr>
        <p:spPr bwMode="gray">
          <a:xfrm>
            <a:off x="9003122" y="1782698"/>
            <a:ext cx="1728000" cy="64633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20">
            <a:extLst>
              <a:ext uri="{FF2B5EF4-FFF2-40B4-BE49-F238E27FC236}">
                <a16:creationId xmlns:a16="http://schemas.microsoft.com/office/drawing/2014/main" xmlns="" id="{31930744-3D36-4F81-8426-6F129C1A6804}"/>
              </a:ext>
            </a:extLst>
          </p:cNvPr>
          <p:cNvSpPr txBox="1"/>
          <p:nvPr/>
        </p:nvSpPr>
        <p:spPr bwMode="gray">
          <a:xfrm>
            <a:off x="9003122" y="1741133"/>
            <a:ext cx="1735434" cy="738664"/>
          </a:xfrm>
          <a:prstGeom prst="rect">
            <a:avLst/>
          </a:prstGeom>
          <a:noFill/>
        </p:spPr>
        <p:txBody>
          <a:bodyPr wrap="square" rtlCol="0" anchor="ctr" anchorCtr="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1.1.1.1/32</a:t>
            </a:r>
          </a:p>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1.1.1.2/32</a:t>
            </a:r>
          </a:p>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1.1.1.3/32</a:t>
            </a:r>
          </a:p>
        </p:txBody>
      </p:sp>
      <p:sp>
        <p:nvSpPr>
          <p:cNvPr id="32" name="圆角矩形 31"/>
          <p:cNvSpPr/>
          <p:nvPr/>
        </p:nvSpPr>
        <p:spPr bwMode="gray">
          <a:xfrm>
            <a:off x="8082495" y="2849428"/>
            <a:ext cx="3573265" cy="737512"/>
          </a:xfrm>
          <a:prstGeom prst="round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b="1">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acl 2000</a:t>
            </a:r>
          </a:p>
          <a:p>
            <a:pPr fontAlgn="ctr"/>
            <a:r>
              <a:rPr lang="en-US" sz="1400" b="1">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rule 5 permit source 1.1.1.1  0.0.0.254</a:t>
            </a:r>
          </a:p>
        </p:txBody>
      </p:sp>
      <p:sp>
        <p:nvSpPr>
          <p:cNvPr id="34" name="矩形: 圆角 52">
            <a:extLst>
              <a:ext uri="{FF2B5EF4-FFF2-40B4-BE49-F238E27FC236}">
                <a16:creationId xmlns:a16="http://schemas.microsoft.com/office/drawing/2014/main" xmlns="" id="{70ADCB91-E11A-40F5-B977-66A090F8EF3C}"/>
              </a:ext>
            </a:extLst>
          </p:cNvPr>
          <p:cNvSpPr/>
          <p:nvPr/>
        </p:nvSpPr>
        <p:spPr bwMode="gray">
          <a:xfrm>
            <a:off x="9003122" y="4031168"/>
            <a:ext cx="1728000" cy="47989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a16="http://schemas.microsoft.com/office/drawing/2014/main" xmlns="" id="{31930744-3D36-4F81-8426-6F129C1A6804}"/>
              </a:ext>
            </a:extLst>
          </p:cNvPr>
          <p:cNvSpPr txBox="1"/>
          <p:nvPr/>
        </p:nvSpPr>
        <p:spPr bwMode="gray">
          <a:xfrm>
            <a:off x="9003122" y="4022072"/>
            <a:ext cx="1735434" cy="523220"/>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1.1.1.1/32</a:t>
            </a:r>
          </a:p>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1.1.1.3/32</a:t>
            </a:r>
          </a:p>
        </p:txBody>
      </p:sp>
      <p:cxnSp>
        <p:nvCxnSpPr>
          <p:cNvPr id="36" name="直接箭头连接符 35"/>
          <p:cNvCxnSpPr>
            <a:stCxn id="30" idx="2"/>
            <a:endCxn id="32" idx="0"/>
          </p:cNvCxnSpPr>
          <p:nvPr/>
        </p:nvCxnSpPr>
        <p:spPr bwMode="gray">
          <a:xfrm>
            <a:off x="9867122" y="2429029"/>
            <a:ext cx="2006" cy="420399"/>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32" idx="2"/>
            <a:endCxn id="34" idx="0"/>
          </p:cNvCxnSpPr>
          <p:nvPr/>
        </p:nvCxnSpPr>
        <p:spPr bwMode="gray">
          <a:xfrm flipH="1">
            <a:off x="9867122" y="3586940"/>
            <a:ext cx="2006" cy="44422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文本占位符 2"/>
          <p:cNvSpPr txBox="1">
            <a:spLocks/>
          </p:cNvSpPr>
          <p:nvPr/>
        </p:nvSpPr>
        <p:spPr bwMode="gray">
          <a:xfrm>
            <a:off x="8025923" y="5008099"/>
            <a:ext cx="3672100" cy="446090"/>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fontAlgn="ctr">
              <a:lnSpc>
                <a:spcPct val="100000"/>
              </a:lnSpc>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Matches routes carrying prefix 1.1.1 and ending with an odd number.</a:t>
            </a:r>
          </a:p>
        </p:txBody>
      </p:sp>
      <p:sp>
        <p:nvSpPr>
          <p:cNvPr id="47" name="五边形 46"/>
          <p:cNvSpPr/>
          <p:nvPr/>
        </p:nvSpPr>
        <p:spPr bwMode="gray">
          <a:xfrm>
            <a:off x="10133016" y="116441"/>
            <a:ext cx="72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48" name="燕尾形 47"/>
          <p:cNvSpPr/>
          <p:nvPr/>
        </p:nvSpPr>
        <p:spPr bwMode="gray">
          <a:xfrm>
            <a:off x="10766738" y="116441"/>
            <a:ext cx="1269922"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
        <p:nvSpPr>
          <p:cNvPr id="33" name="文本占位符 2"/>
          <p:cNvSpPr txBox="1">
            <a:spLocks/>
          </p:cNvSpPr>
          <p:nvPr/>
        </p:nvSpPr>
        <p:spPr bwMode="gray">
          <a:xfrm>
            <a:off x="612322" y="5008099"/>
            <a:ext cx="3324669" cy="446090"/>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fontAlgn="ctr">
              <a:lnSpc>
                <a:spcPct val="100000"/>
              </a:lnSpc>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Matches routes with prefixes starting at 1.1.2.</a:t>
            </a:r>
          </a:p>
        </p:txBody>
      </p:sp>
      <p:sp>
        <p:nvSpPr>
          <p:cNvPr id="39" name="文本占位符 2"/>
          <p:cNvSpPr txBox="1">
            <a:spLocks/>
          </p:cNvSpPr>
          <p:nvPr/>
        </p:nvSpPr>
        <p:spPr bwMode="gray">
          <a:xfrm>
            <a:off x="4259950" y="5008099"/>
            <a:ext cx="3657136" cy="446090"/>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fontAlgn="ctr">
              <a:lnSpc>
                <a:spcPct val="100000"/>
              </a:lnSpc>
              <a:buNone/>
            </a:pPr>
            <a:r>
              <a:rPr lang="en-US" sz="1600">
                <a:latin typeface="Huawei Sans" panose="020C0503030203020204" pitchFamily="34" charset="0"/>
                <a:ea typeface="方正兰亭黑简体" panose="02000000000000000000" pitchFamily="2" charset="-122"/>
                <a:sym typeface="Huawei Sans" panose="020C0503030203020204" pitchFamily="34" charset="0"/>
              </a:rPr>
              <a:t>Matches any route.</a:t>
            </a:r>
          </a:p>
        </p:txBody>
      </p:sp>
      <p:sp>
        <p:nvSpPr>
          <p:cNvPr id="40" name="圆角矩形 39"/>
          <p:cNvSpPr/>
          <p:nvPr/>
        </p:nvSpPr>
        <p:spPr bwMode="gray">
          <a:xfrm>
            <a:off x="2267173" y="5833596"/>
            <a:ext cx="8172503" cy="419711"/>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ts val="2200"/>
              </a:lnSpc>
              <a:spcBef>
                <a:spcPts val="0"/>
              </a:spcBef>
              <a:spcAft>
                <a:spcPts val="0"/>
              </a:spcAft>
            </a:pPr>
            <a:r>
              <a:rPr lang="en-US"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An ACL can match only route prefixes, but not network masks.</a:t>
            </a:r>
          </a:p>
        </p:txBody>
      </p:sp>
    </p:spTree>
    <p:extLst>
      <p:ext uri="{BB962C8B-B14F-4D97-AF65-F5344CB8AC3E}">
        <p14:creationId xmlns:p14="http://schemas.microsoft.com/office/powerpoint/2010/main" val="3147331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10154911" cy="640800"/>
          </a:xfrm>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Basic Configuration Commands of Basic ACLs</a:t>
            </a:r>
          </a:p>
        </p:txBody>
      </p:sp>
      <p:sp>
        <p:nvSpPr>
          <p:cNvPr id="3" name="矩形 2"/>
          <p:cNvSpPr/>
          <p:nvPr/>
        </p:nvSpPr>
        <p:spPr bwMode="gray">
          <a:xfrm>
            <a:off x="1008063" y="1797459"/>
            <a:ext cx="10632553"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number </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-number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match-order </a:t>
            </a:r>
            <a:r>
              <a:rPr lang="en-US" sz="1600" b="1"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p>
        </p:txBody>
      </p:sp>
      <p:sp>
        <p:nvSpPr>
          <p:cNvPr id="4" name="矩形 3"/>
          <p:cNvSpPr/>
          <p:nvPr/>
        </p:nvSpPr>
        <p:spPr bwMode="gray">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Create a basic ACL.</a:t>
            </a:r>
          </a:p>
        </p:txBody>
      </p:sp>
      <p:sp>
        <p:nvSpPr>
          <p:cNvPr id="5" name="矩形 4"/>
          <p:cNvSpPr/>
          <p:nvPr/>
        </p:nvSpPr>
        <p:spPr bwMode="gray">
          <a:xfrm>
            <a:off x="1031917" y="2229606"/>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Create a numbered basic ACL (2000–2999) and enter the basic ACL view.</a:t>
            </a:r>
          </a:p>
        </p:txBody>
      </p:sp>
      <p:sp>
        <p:nvSpPr>
          <p:cNvPr id="9" name="矩形 8"/>
          <p:cNvSpPr/>
          <p:nvPr/>
        </p:nvSpPr>
        <p:spPr bwMode="gray">
          <a:xfrm>
            <a:off x="1008063" y="2790528"/>
            <a:ext cx="10632553"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 name </a:t>
            </a:r>
            <a:r>
              <a:rPr lang="en-US" sz="1600" i="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acl-name</a:t>
            </a: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basic </a:t>
            </a: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r>
              <a:rPr lang="en-US" sz="1600" b="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acl-number</a:t>
            </a:r>
            <a:r>
              <a:rPr lang="en-US" sz="1600" b="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match-order config</a:t>
            </a: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p>
        </p:txBody>
      </p:sp>
      <p:sp>
        <p:nvSpPr>
          <p:cNvPr id="10" name="矩形 9"/>
          <p:cNvSpPr/>
          <p:nvPr/>
        </p:nvSpPr>
        <p:spPr bwMode="gray">
          <a:xfrm>
            <a:off x="1031917" y="3222675"/>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Create a named basic ACL and enter the basic ACL view.</a:t>
            </a:r>
          </a:p>
        </p:txBody>
      </p:sp>
      <p:sp>
        <p:nvSpPr>
          <p:cNvPr id="8" name="矩形 7"/>
          <p:cNvSpPr/>
          <p:nvPr/>
        </p:nvSpPr>
        <p:spPr bwMode="gray">
          <a:xfrm>
            <a:off x="1008063" y="4172279"/>
            <a:ext cx="10632553" cy="584775"/>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[Huawei-acl-basic-2000]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rule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rule-id</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deny</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permit</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source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source-address source-wildcard</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any</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time-range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time-name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p>
        </p:txBody>
      </p:sp>
      <p:sp>
        <p:nvSpPr>
          <p:cNvPr id="11" name="矩形 10"/>
          <p:cNvSpPr/>
          <p:nvPr/>
        </p:nvSpPr>
        <p:spPr bwMode="gray">
          <a:xfrm>
            <a:off x="551384" y="3740132"/>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an ACL rule.</a:t>
            </a:r>
          </a:p>
        </p:txBody>
      </p:sp>
      <p:sp>
        <p:nvSpPr>
          <p:cNvPr id="12" name="矩形 11"/>
          <p:cNvSpPr/>
          <p:nvPr/>
        </p:nvSpPr>
        <p:spPr bwMode="gray">
          <a:xfrm>
            <a:off x="1031917" y="4845726"/>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You can run this command in the basic ACL view to configure rules for the basic ACL.</a:t>
            </a:r>
          </a:p>
        </p:txBody>
      </p:sp>
      <p:sp>
        <p:nvSpPr>
          <p:cNvPr id="13" name="五边形 12"/>
          <p:cNvSpPr/>
          <p:nvPr/>
        </p:nvSpPr>
        <p:spPr bwMode="gray">
          <a:xfrm>
            <a:off x="10133016" y="116441"/>
            <a:ext cx="72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14" name="燕尾形 13"/>
          <p:cNvSpPr/>
          <p:nvPr/>
        </p:nvSpPr>
        <p:spPr bwMode="gray">
          <a:xfrm>
            <a:off x="10766738" y="116441"/>
            <a:ext cx="1269922"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Tree>
    <p:extLst>
      <p:ext uri="{BB962C8B-B14F-4D97-AF65-F5344CB8AC3E}">
        <p14:creationId xmlns:p14="http://schemas.microsoft.com/office/powerpoint/2010/main" val="19806318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2528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451877" y="1242453"/>
            <a:ext cx="11306175" cy="1642364"/>
          </a:xfrm>
        </p:spPr>
        <p:txBody>
          <a:bodyPr/>
          <a:lstStyle/>
          <a:p>
            <a:r>
              <a:rPr lang="en-US" sz="1800" smtClean="0">
                <a:sym typeface="Huawei Sans" panose="020C0503030203020204" pitchFamily="34" charset="0"/>
              </a:rPr>
              <a:t>An IP prefix list is a filter that uses the network address and mask length of routes as matching rules. An IP prefix list can be used when a routing protocol advertises or receives routes.</a:t>
            </a:r>
          </a:p>
          <a:p>
            <a:r>
              <a:rPr lang="en-US" sz="1800" smtClean="0">
                <a:sym typeface="Huawei Sans" panose="020C0503030203020204" pitchFamily="34" charset="0"/>
              </a:rPr>
              <a:t>Different from an ACL, an IP prefix list can match both the IP address prefix length and mask length, which enhances matching accuracy.</a:t>
            </a:r>
            <a:endParaRPr lang="en-US" sz="1800" dirty="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Matching Tool 2: IP Prefix List</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五边形 27"/>
          <p:cNvSpPr/>
          <p:nvPr/>
        </p:nvSpPr>
        <p:spPr bwMode="gray">
          <a:xfrm>
            <a:off x="10133016" y="116441"/>
            <a:ext cx="72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30" name="燕尾形 29"/>
          <p:cNvSpPr/>
          <p:nvPr/>
        </p:nvSpPr>
        <p:spPr bwMode="gray">
          <a:xfrm>
            <a:off x="10766738" y="116441"/>
            <a:ext cx="1269922"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
        <p:nvSpPr>
          <p:cNvPr id="33" name="文本框 32"/>
          <p:cNvSpPr txBox="1"/>
          <p:nvPr/>
        </p:nvSpPr>
        <p:spPr bwMode="gray">
          <a:xfrm>
            <a:off x="1043443" y="3130716"/>
            <a:ext cx="10358256" cy="543393"/>
          </a:xfrm>
          <a:prstGeom prst="rect">
            <a:avLst/>
          </a:prstGeom>
          <a:solidFill>
            <a:srgbClr val="F4FBFE"/>
          </a:solidFill>
          <a:ln w="1270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defPPr>
              <a:defRPr lang="en-US"/>
            </a:defPPr>
            <a:lvl1pPr>
              <a:defRPr sz="1600"/>
            </a:lvl1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[Huawei] </a:t>
            </a:r>
            <a:r>
              <a:rPr lang="en-US" b="1">
                <a:latin typeface="Huawei Sans" panose="020C0503030203020204" pitchFamily="34" charset="0"/>
                <a:ea typeface="方正兰亭黑简体" panose="02000000000000000000" pitchFamily="2" charset="-122"/>
                <a:sym typeface="Huawei Sans" panose="020C0503030203020204" pitchFamily="34" charset="0"/>
              </a:rPr>
              <a:t>ip ip-prefix </a:t>
            </a:r>
            <a:r>
              <a:rPr lang="en-US">
                <a:latin typeface="Huawei Sans" panose="020C0503030203020204" pitchFamily="34" charset="0"/>
                <a:ea typeface="方正兰亭黑简体" panose="02000000000000000000" pitchFamily="2" charset="-122"/>
                <a:sym typeface="Huawei Sans" panose="020C0503030203020204" pitchFamily="34" charset="0"/>
              </a:rPr>
              <a:t>test </a:t>
            </a:r>
            <a:r>
              <a:rPr lang="en-US" b="1">
                <a:latin typeface="Huawei Sans" panose="020C0503030203020204" pitchFamily="34" charset="0"/>
                <a:ea typeface="方正兰亭黑简体" panose="02000000000000000000" pitchFamily="2" charset="-122"/>
                <a:sym typeface="Huawei Sans" panose="020C0503030203020204" pitchFamily="34" charset="0"/>
              </a:rPr>
              <a:t>index</a:t>
            </a:r>
            <a:r>
              <a:rPr lang="en-US">
                <a:latin typeface="Huawei Sans" panose="020C0503030203020204" pitchFamily="34" charset="0"/>
                <a:ea typeface="方正兰亭黑简体" panose="02000000000000000000" pitchFamily="2" charset="-122"/>
                <a:sym typeface="Huawei Sans" panose="020C0503030203020204" pitchFamily="34" charset="0"/>
              </a:rPr>
              <a:t> 10 </a:t>
            </a:r>
            <a:r>
              <a:rPr lang="en-US" b="1">
                <a:latin typeface="Huawei Sans" panose="020C0503030203020204" pitchFamily="34" charset="0"/>
                <a:ea typeface="方正兰亭黑简体" panose="02000000000000000000" pitchFamily="2" charset="-122"/>
                <a:sym typeface="Huawei Sans" panose="020C0503030203020204" pitchFamily="34" charset="0"/>
              </a:rPr>
              <a:t>permit</a:t>
            </a:r>
            <a:r>
              <a:rPr lang="en-US">
                <a:latin typeface="Huawei Sans" panose="020C0503030203020204" pitchFamily="34" charset="0"/>
                <a:ea typeface="方正兰亭黑简体" panose="02000000000000000000" pitchFamily="2" charset="-122"/>
                <a:sym typeface="Huawei Sans" panose="020C0503030203020204" pitchFamily="34" charset="0"/>
              </a:rPr>
              <a:t> 192.168.1.0 22 </a:t>
            </a:r>
            <a:r>
              <a:rPr lang="en-US" b="1">
                <a:latin typeface="Huawei Sans" panose="020C0503030203020204" pitchFamily="34" charset="0"/>
                <a:ea typeface="方正兰亭黑简体" panose="02000000000000000000" pitchFamily="2" charset="-122"/>
                <a:sym typeface="Huawei Sans" panose="020C0503030203020204" pitchFamily="34" charset="0"/>
              </a:rPr>
              <a:t>greater-equal</a:t>
            </a:r>
            <a:r>
              <a:rPr lang="en-US">
                <a:latin typeface="Huawei Sans" panose="020C0503030203020204" pitchFamily="34" charset="0"/>
                <a:ea typeface="方正兰亭黑简体" panose="02000000000000000000" pitchFamily="2" charset="-122"/>
                <a:sym typeface="Huawei Sans" panose="020C0503030203020204" pitchFamily="34" charset="0"/>
              </a:rPr>
              <a:t> 24 </a:t>
            </a:r>
            <a:r>
              <a:rPr lang="en-US" b="1">
                <a:latin typeface="Huawei Sans" panose="020C0503030203020204" pitchFamily="34" charset="0"/>
                <a:ea typeface="方正兰亭黑简体" panose="02000000000000000000" pitchFamily="2" charset="-122"/>
                <a:sym typeface="Huawei Sans" panose="020C0503030203020204" pitchFamily="34" charset="0"/>
              </a:rPr>
              <a:t>less-equal</a:t>
            </a:r>
            <a:r>
              <a:rPr lang="en-US">
                <a:latin typeface="Huawei Sans" panose="020C0503030203020204" pitchFamily="34" charset="0"/>
                <a:ea typeface="方正兰亭黑简体" panose="02000000000000000000" pitchFamily="2" charset="-122"/>
                <a:sym typeface="Huawei Sans" panose="020C0503030203020204" pitchFamily="34" charset="0"/>
              </a:rPr>
              <a:t> 26</a:t>
            </a:r>
          </a:p>
        </p:txBody>
      </p:sp>
      <p:sp>
        <p:nvSpPr>
          <p:cNvPr id="13" name="圆角矩形 12"/>
          <p:cNvSpPr/>
          <p:nvPr/>
        </p:nvSpPr>
        <p:spPr bwMode="gray">
          <a:xfrm>
            <a:off x="2196156" y="3752146"/>
            <a:ext cx="1283259"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4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ip-prefix-name</a:t>
            </a:r>
          </a:p>
        </p:txBody>
      </p:sp>
      <p:cxnSp>
        <p:nvCxnSpPr>
          <p:cNvPr id="18" name="肘形连接符 17"/>
          <p:cNvCxnSpPr/>
          <p:nvPr/>
        </p:nvCxnSpPr>
        <p:spPr bwMode="gray">
          <a:xfrm flipV="1">
            <a:off x="3657600" y="3559494"/>
            <a:ext cx="746760" cy="258484"/>
          </a:xfrm>
          <a:prstGeom prst="bentConnector3">
            <a:avLst>
              <a:gd name="adj1" fmla="val 1020"/>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bwMode="gray">
          <a:xfrm>
            <a:off x="3486123" y="3767386"/>
            <a:ext cx="612721"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4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a:t>
            </a:r>
          </a:p>
        </p:txBody>
      </p:sp>
      <p:cxnSp>
        <p:nvCxnSpPr>
          <p:cNvPr id="26" name="肘形连接符 25"/>
          <p:cNvCxnSpPr/>
          <p:nvPr/>
        </p:nvCxnSpPr>
        <p:spPr bwMode="gray">
          <a:xfrm flipV="1">
            <a:off x="4516311" y="3559494"/>
            <a:ext cx="612721" cy="232881"/>
          </a:xfrm>
          <a:prstGeom prst="bentConnector3">
            <a:avLst>
              <a:gd name="adj1" fmla="val 2418"/>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sp>
        <p:nvSpPr>
          <p:cNvPr id="27" name="圆角矩形 26"/>
          <p:cNvSpPr/>
          <p:nvPr/>
        </p:nvSpPr>
        <p:spPr bwMode="gray">
          <a:xfrm>
            <a:off x="4319833" y="3767386"/>
            <a:ext cx="550051"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Action</a:t>
            </a:r>
          </a:p>
        </p:txBody>
      </p:sp>
      <p:cxnSp>
        <p:nvCxnSpPr>
          <p:cNvPr id="31" name="肘形连接符 30"/>
          <p:cNvCxnSpPr/>
          <p:nvPr/>
        </p:nvCxnSpPr>
        <p:spPr bwMode="gray">
          <a:xfrm flipV="1">
            <a:off x="5279880" y="3559494"/>
            <a:ext cx="1267153" cy="258485"/>
          </a:xfrm>
          <a:prstGeom prst="bentConnector3">
            <a:avLst>
              <a:gd name="adj1" fmla="val 846"/>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cxnSp>
        <p:nvCxnSpPr>
          <p:cNvPr id="40" name="肘形连接符 39"/>
          <p:cNvCxnSpPr/>
          <p:nvPr/>
        </p:nvCxnSpPr>
        <p:spPr bwMode="gray">
          <a:xfrm flipV="1">
            <a:off x="6657934" y="3559494"/>
            <a:ext cx="2920406" cy="258488"/>
          </a:xfrm>
          <a:prstGeom prst="bentConnector3">
            <a:avLst>
              <a:gd name="adj1" fmla="val 164"/>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sp>
        <p:nvSpPr>
          <p:cNvPr id="42" name="圆角矩形 41"/>
          <p:cNvSpPr/>
          <p:nvPr/>
        </p:nvSpPr>
        <p:spPr bwMode="gray">
          <a:xfrm>
            <a:off x="6506105" y="3767386"/>
            <a:ext cx="1789632"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Mask range</a:t>
            </a:r>
          </a:p>
        </p:txBody>
      </p:sp>
      <p:sp>
        <p:nvSpPr>
          <p:cNvPr id="43" name="圆角矩形 42"/>
          <p:cNvSpPr/>
          <p:nvPr/>
        </p:nvSpPr>
        <p:spPr bwMode="gray">
          <a:xfrm>
            <a:off x="4976370" y="3855310"/>
            <a:ext cx="1556817"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 network segment and mask</a:t>
            </a:r>
          </a:p>
        </p:txBody>
      </p:sp>
      <p:sp>
        <p:nvSpPr>
          <p:cNvPr id="44" name="矩形 43"/>
          <p:cNvSpPr/>
          <p:nvPr/>
        </p:nvSpPr>
        <p:spPr bwMode="gray">
          <a:xfrm>
            <a:off x="940159" y="4330300"/>
            <a:ext cx="10486242" cy="202569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lnSpc>
                <a:spcPct val="120000"/>
              </a:lnSpc>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r>
              <a:rPr lang="en-US" sz="1600" b="1" i="1"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i="1"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b="1" i="1" dirty="0">
                <a:latin typeface="Huawei Sans" panose="020C0503030203020204" pitchFamily="34" charset="0"/>
                <a:ea typeface="方正兰亭黑简体" panose="02000000000000000000" pitchFamily="2" charset="-122"/>
                <a:sym typeface="Huawei Sans" panose="020C0503030203020204" pitchFamily="34" charset="0"/>
              </a:rPr>
              <a:t>-prefix-name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specifies the name of an IP prefix list.</a:t>
            </a:r>
          </a:p>
          <a:p>
            <a:pPr defTabSz="914400" fontAlgn="ctr">
              <a:lnSpc>
                <a:spcPct val="120000"/>
              </a:lnSpc>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2.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Sequence number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indicates the sequence number of a matching entry in the IP prefix list. The IP prefixes are matched in ascending order by sequence number.</a:t>
            </a:r>
          </a:p>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3.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Action</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permit or deny, indicating match or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mismatch.</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4.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IP network segment and mask</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match the network address of a route and exactly match the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left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most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N bits of the network address.</a:t>
            </a:r>
          </a:p>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5.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Mask length range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mask-length</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&lt;=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greater-equal-value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&lt;=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less-equal-value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&lt;= 32</a:t>
            </a:r>
          </a:p>
        </p:txBody>
      </p:sp>
      <p:cxnSp>
        <p:nvCxnSpPr>
          <p:cNvPr id="48" name="肘形连接符 47"/>
          <p:cNvCxnSpPr/>
          <p:nvPr/>
        </p:nvCxnSpPr>
        <p:spPr bwMode="gray">
          <a:xfrm flipV="1">
            <a:off x="3240132" y="3559494"/>
            <a:ext cx="266620" cy="258484"/>
          </a:xfrm>
          <a:prstGeom prst="bentConnector3">
            <a:avLst>
              <a:gd name="adj1" fmla="val 1414"/>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48131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a:xfrm>
            <a:off x="1594177" y="410400"/>
            <a:ext cx="9827761" cy="640800"/>
          </a:xfrm>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IP-Prefix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Fundamentals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3392924" y="1369028"/>
            <a:ext cx="864096" cy="396044"/>
          </a:xfrm>
          <a:prstGeom prst="round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spcBef>
                <a:spcPct val="0"/>
              </a:spcBef>
              <a:spcAft>
                <a:spcPct val="0"/>
              </a:spcAft>
            </a:pP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Start</a:t>
            </a:r>
          </a:p>
        </p:txBody>
      </p:sp>
      <p:sp>
        <p:nvSpPr>
          <p:cNvPr id="6" name="矩形 5"/>
          <p:cNvSpPr/>
          <p:nvPr/>
        </p:nvSpPr>
        <p:spPr bwMode="gray">
          <a:xfrm>
            <a:off x="3140896" y="1981096"/>
            <a:ext cx="1368152" cy="576065"/>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spcBef>
                <a:spcPct val="0"/>
              </a:spcBef>
              <a:spcAft>
                <a:spcPct val="0"/>
              </a:spcAft>
            </a:pPr>
            <a:r>
              <a:rPr lang="en-US" altLang="zh-CN"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Analyze the first </a:t>
            </a:r>
            <a:r>
              <a:rPr lang="en-US"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Index entry</a:t>
            </a: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7" name="菱形 6"/>
          <p:cNvSpPr/>
          <p:nvPr/>
        </p:nvSpPr>
        <p:spPr bwMode="gray">
          <a:xfrm>
            <a:off x="2726850" y="2917200"/>
            <a:ext cx="2196244" cy="936104"/>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108000" rIns="0" bIns="0" numCol="1" rtlCol="0" anchor="ctr" anchorCtr="0" compatLnSpc="1">
            <a:prstTxWarp prst="textNoShape">
              <a:avLst/>
            </a:prstTxWarp>
            <a:noAutofit/>
          </a:bodyPr>
          <a:lstStyle/>
          <a:p>
            <a:pPr algn="ctr" defTabSz="914400" fontAlgn="ctr">
              <a:spcBef>
                <a:spcPct val="0"/>
              </a:spcBef>
              <a:spcAft>
                <a:spcPct val="0"/>
              </a:spcAft>
            </a:pPr>
            <a:r>
              <a:rPr 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 the route to be matched within the defined range?</a:t>
            </a:r>
          </a:p>
        </p:txBody>
      </p:sp>
      <p:sp>
        <p:nvSpPr>
          <p:cNvPr id="8" name="菱形 7"/>
          <p:cNvSpPr/>
          <p:nvPr/>
        </p:nvSpPr>
        <p:spPr bwMode="gray">
          <a:xfrm>
            <a:off x="2726850" y="4249348"/>
            <a:ext cx="2196244" cy="768437"/>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spcBef>
                <a:spcPct val="0"/>
              </a:spcBef>
              <a:spcAft>
                <a:spcPct val="0"/>
              </a:spcAft>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Do other index entries exist?</a:t>
            </a:r>
          </a:p>
        </p:txBody>
      </p:sp>
      <p:sp>
        <p:nvSpPr>
          <p:cNvPr id="9" name="矩形 8"/>
          <p:cNvSpPr/>
          <p:nvPr/>
        </p:nvSpPr>
        <p:spPr bwMode="gray">
          <a:xfrm>
            <a:off x="3140972" y="5653504"/>
            <a:ext cx="1368000" cy="5760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spcBef>
                <a:spcPct val="0"/>
              </a:spcBef>
              <a:spcAft>
                <a:spcPct val="0"/>
              </a:spcAft>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Analyze the next index entry</a:t>
            </a:r>
            <a:r>
              <a:rPr lang="en-US" sz="11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endPar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菱形 9"/>
          <p:cNvSpPr/>
          <p:nvPr/>
        </p:nvSpPr>
        <p:spPr bwMode="gray">
          <a:xfrm>
            <a:off x="6050036" y="2917252"/>
            <a:ext cx="2196244" cy="936000"/>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spcBef>
                <a:spcPct val="0"/>
              </a:spcBef>
              <a:spcAft>
                <a:spcPct val="0"/>
              </a:spcAft>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 the action "permit"</a:t>
            </a:r>
          </a:p>
          <a:p>
            <a:pPr algn="ctr" defTabSz="914400" fontAlgn="ctr">
              <a:spcBef>
                <a:spcPct val="0"/>
              </a:spcBef>
              <a:spcAft>
                <a:spcPct val="0"/>
              </a:spcAft>
            </a:pPr>
            <a:r>
              <a:rPr lang="en-US" sz="11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or "deny"?</a:t>
            </a:r>
          </a:p>
        </p:txBody>
      </p:sp>
      <p:sp>
        <p:nvSpPr>
          <p:cNvPr id="11" name="矩形 10"/>
          <p:cNvSpPr/>
          <p:nvPr/>
        </p:nvSpPr>
        <p:spPr bwMode="gray">
          <a:xfrm>
            <a:off x="6320066" y="4933424"/>
            <a:ext cx="1656184" cy="57606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spcBef>
                <a:spcPct val="0"/>
              </a:spcBef>
              <a:spcAft>
                <a:spcPct val="0"/>
              </a:spcAft>
            </a:pP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The matching result is deny.</a:t>
            </a:r>
          </a:p>
        </p:txBody>
      </p:sp>
      <p:sp>
        <p:nvSpPr>
          <p:cNvPr id="12" name="矩形 11"/>
          <p:cNvSpPr/>
          <p:nvPr/>
        </p:nvSpPr>
        <p:spPr bwMode="gray">
          <a:xfrm>
            <a:off x="8516310" y="4933424"/>
            <a:ext cx="1656184" cy="57606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spcBef>
                <a:spcPct val="0"/>
              </a:spcBef>
              <a:spcAft>
                <a:spcPct val="0"/>
              </a:spcAft>
            </a:pP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The matching result is permit.</a:t>
            </a:r>
          </a:p>
        </p:txBody>
      </p:sp>
      <p:cxnSp>
        <p:nvCxnSpPr>
          <p:cNvPr id="13" name="直接箭头连接符 12"/>
          <p:cNvCxnSpPr/>
          <p:nvPr/>
        </p:nvCxnSpPr>
        <p:spPr bwMode="gray">
          <a:xfrm>
            <a:off x="3824972" y="1765072"/>
            <a:ext cx="0" cy="21602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4" name="直接箭头连接符 13"/>
          <p:cNvCxnSpPr>
            <a:stCxn id="6" idx="2"/>
            <a:endCxn id="7" idx="0"/>
          </p:cNvCxnSpPr>
          <p:nvPr/>
        </p:nvCxnSpPr>
        <p:spPr bwMode="gray">
          <a:xfrm>
            <a:off x="3824972" y="2557161"/>
            <a:ext cx="0" cy="36003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直接箭头连接符 14"/>
          <p:cNvCxnSpPr>
            <a:stCxn id="7" idx="2"/>
            <a:endCxn id="8" idx="0"/>
          </p:cNvCxnSpPr>
          <p:nvPr/>
        </p:nvCxnSpPr>
        <p:spPr bwMode="gray">
          <a:xfrm>
            <a:off x="3824972" y="3853304"/>
            <a:ext cx="0" cy="39604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6" name="直接箭头连接符 15"/>
          <p:cNvCxnSpPr>
            <a:stCxn id="8" idx="2"/>
            <a:endCxn id="9" idx="0"/>
          </p:cNvCxnSpPr>
          <p:nvPr/>
        </p:nvCxnSpPr>
        <p:spPr bwMode="gray">
          <a:xfrm>
            <a:off x="3824972" y="5017785"/>
            <a:ext cx="0" cy="63571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7" name="圆角矩形 16"/>
          <p:cNvSpPr/>
          <p:nvPr/>
        </p:nvSpPr>
        <p:spPr bwMode="gray">
          <a:xfrm>
            <a:off x="6716110" y="5833460"/>
            <a:ext cx="864096" cy="396044"/>
          </a:xfrm>
          <a:prstGeom prst="round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spcBef>
                <a:spcPct val="0"/>
              </a:spcBef>
              <a:spcAft>
                <a:spcPct val="0"/>
              </a:spcAft>
            </a:pPr>
            <a:r>
              <a:rPr lang="en-US" sz="11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End</a:t>
            </a:r>
          </a:p>
        </p:txBody>
      </p:sp>
      <p:cxnSp>
        <p:nvCxnSpPr>
          <p:cNvPr id="18" name="肘形连接符 17"/>
          <p:cNvCxnSpPr>
            <a:stCxn id="10" idx="3"/>
            <a:endCxn id="12" idx="0"/>
          </p:cNvCxnSpPr>
          <p:nvPr/>
        </p:nvCxnSpPr>
        <p:spPr bwMode="gray">
          <a:xfrm>
            <a:off x="8246280" y="3385252"/>
            <a:ext cx="1098122" cy="1548172"/>
          </a:xfrm>
          <a:prstGeom prst="bentConnector2">
            <a:avLst/>
          </a:prstGeom>
          <a:solidFill>
            <a:schemeClr val="accent1"/>
          </a:solidFill>
          <a:ln w="12700" cap="flat" cmpd="sng" algn="ctr">
            <a:solidFill>
              <a:schemeClr val="tx1"/>
            </a:solidFill>
            <a:prstDash val="solid"/>
            <a:round/>
            <a:headEnd type="none" w="med" len="med"/>
            <a:tailEnd type="triangle"/>
          </a:ln>
          <a:effectLst/>
        </p:spPr>
      </p:cxnSp>
      <p:cxnSp>
        <p:nvCxnSpPr>
          <p:cNvPr id="19" name="直接箭头连接符 18"/>
          <p:cNvCxnSpPr>
            <a:stCxn id="10" idx="2"/>
            <a:endCxn id="11" idx="0"/>
          </p:cNvCxnSpPr>
          <p:nvPr/>
        </p:nvCxnSpPr>
        <p:spPr bwMode="gray">
          <a:xfrm>
            <a:off x="7148158" y="3853252"/>
            <a:ext cx="0" cy="108017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0" name="直接箭头连接符 19"/>
          <p:cNvCxnSpPr>
            <a:stCxn id="11" idx="2"/>
            <a:endCxn id="17" idx="0"/>
          </p:cNvCxnSpPr>
          <p:nvPr/>
        </p:nvCxnSpPr>
        <p:spPr bwMode="gray">
          <a:xfrm>
            <a:off x="7148158" y="5509488"/>
            <a:ext cx="0" cy="32397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1" name="肘形连接符 20"/>
          <p:cNvCxnSpPr>
            <a:stCxn id="12" idx="2"/>
            <a:endCxn id="17" idx="3"/>
          </p:cNvCxnSpPr>
          <p:nvPr/>
        </p:nvCxnSpPr>
        <p:spPr bwMode="gray">
          <a:xfrm rot="5400000">
            <a:off x="8201307" y="4888387"/>
            <a:ext cx="521994" cy="1764196"/>
          </a:xfrm>
          <a:prstGeom prst="bentConnector2">
            <a:avLst/>
          </a:prstGeom>
          <a:solidFill>
            <a:schemeClr val="accent1"/>
          </a:solidFill>
          <a:ln w="12700" cap="flat" cmpd="sng" algn="ctr">
            <a:solidFill>
              <a:schemeClr val="tx1"/>
            </a:solidFill>
            <a:prstDash val="solid"/>
            <a:round/>
            <a:headEnd type="none" w="med" len="med"/>
            <a:tailEnd type="triangle"/>
          </a:ln>
          <a:effectLst/>
        </p:spPr>
      </p:cxnSp>
      <p:cxnSp>
        <p:nvCxnSpPr>
          <p:cNvPr id="22" name="肘形连接符 21"/>
          <p:cNvCxnSpPr>
            <a:stCxn id="9" idx="1"/>
            <a:endCxn id="7" idx="1"/>
          </p:cNvCxnSpPr>
          <p:nvPr/>
        </p:nvCxnSpPr>
        <p:spPr bwMode="gray">
          <a:xfrm rot="10800000">
            <a:off x="2726850" y="3385252"/>
            <a:ext cx="414122" cy="2556252"/>
          </a:xfrm>
          <a:prstGeom prst="bentConnector3">
            <a:avLst>
              <a:gd name="adj1" fmla="val 155201"/>
            </a:avLst>
          </a:prstGeom>
          <a:solidFill>
            <a:schemeClr val="accent1"/>
          </a:solidFill>
          <a:ln w="12700" cap="flat" cmpd="sng" algn="ctr">
            <a:solidFill>
              <a:schemeClr val="tx1"/>
            </a:solidFill>
            <a:prstDash val="solid"/>
            <a:round/>
            <a:headEnd type="none" w="med" len="med"/>
            <a:tailEnd type="triangle"/>
          </a:ln>
          <a:effectLst/>
        </p:spPr>
      </p:cxnSp>
      <p:sp>
        <p:nvSpPr>
          <p:cNvPr id="23" name="文本框 22"/>
          <p:cNvSpPr txBox="1"/>
          <p:nvPr/>
        </p:nvSpPr>
        <p:spPr bwMode="gray">
          <a:xfrm>
            <a:off x="5085112" y="3061216"/>
            <a:ext cx="356855" cy="304103"/>
          </a:xfrm>
          <a:prstGeom prst="rect">
            <a:avLst/>
          </a:prstGeom>
          <a:noFill/>
          <a:ln w="9525" algn="ctr">
            <a:noFill/>
            <a:miter lim="800000"/>
            <a:headEnd/>
            <a:tailEnd/>
          </a:ln>
        </p:spPr>
        <p:txBody>
          <a:bodyPr vert="horz" wrap="square" lIns="0" tIns="0" rIns="0" bIns="0"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Yes</a:t>
            </a:r>
          </a:p>
        </p:txBody>
      </p:sp>
      <p:sp>
        <p:nvSpPr>
          <p:cNvPr id="24" name="文本框 23"/>
          <p:cNvSpPr txBox="1"/>
          <p:nvPr/>
        </p:nvSpPr>
        <p:spPr bwMode="gray">
          <a:xfrm>
            <a:off x="3912895" y="3889308"/>
            <a:ext cx="356855" cy="304103"/>
          </a:xfrm>
          <a:prstGeom prst="rect">
            <a:avLst/>
          </a:prstGeom>
          <a:noFill/>
          <a:ln w="9525" algn="ctr">
            <a:noFill/>
            <a:miter lim="800000"/>
            <a:headEnd/>
            <a:tailEnd/>
          </a:ln>
        </p:spPr>
        <p:txBody>
          <a:bodyPr vert="horz" wrap="square" lIns="0" tIns="0" rIns="0" bIns="0"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No</a:t>
            </a:r>
          </a:p>
        </p:txBody>
      </p:sp>
      <p:sp>
        <p:nvSpPr>
          <p:cNvPr id="25" name="文本框 24"/>
          <p:cNvSpPr txBox="1"/>
          <p:nvPr/>
        </p:nvSpPr>
        <p:spPr bwMode="gray">
          <a:xfrm>
            <a:off x="8372294" y="3061216"/>
            <a:ext cx="715928" cy="304103"/>
          </a:xfrm>
          <a:prstGeom prst="rect">
            <a:avLst/>
          </a:prstGeom>
          <a:noFill/>
          <a:ln w="9525" algn="ctr">
            <a:noFill/>
            <a:miter lim="800000"/>
            <a:headEnd/>
            <a:tailEnd/>
          </a:ln>
        </p:spPr>
        <p:txBody>
          <a:bodyPr vert="horz" wrap="square" lIns="0" tIns="0" rIns="0" bIns="0"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permit</a:t>
            </a:r>
          </a:p>
        </p:txBody>
      </p:sp>
      <p:sp>
        <p:nvSpPr>
          <p:cNvPr id="26" name="文本框 25"/>
          <p:cNvSpPr txBox="1"/>
          <p:nvPr/>
        </p:nvSpPr>
        <p:spPr bwMode="gray">
          <a:xfrm>
            <a:off x="7222804" y="3925312"/>
            <a:ext cx="566849" cy="304103"/>
          </a:xfrm>
          <a:prstGeom prst="rect">
            <a:avLst/>
          </a:prstGeom>
          <a:noFill/>
          <a:ln w="9525" algn="ctr">
            <a:noFill/>
            <a:miter lim="800000"/>
            <a:headEnd/>
            <a:tailEnd/>
          </a:ln>
        </p:spPr>
        <p:txBody>
          <a:bodyPr vert="horz" wrap="square" lIns="0" tIns="0" rIns="0" bIns="0" numCol="1" rtlCol="0" anchor="ctr" anchorCtr="0" compatLnSpc="1">
            <a:prstTxWarp prst="textNoShape">
              <a:avLst/>
            </a:prstTxWarp>
            <a:noAutofit/>
          </a:body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deny</a:t>
            </a:r>
          </a:p>
        </p:txBody>
      </p:sp>
      <p:sp>
        <p:nvSpPr>
          <p:cNvPr id="27" name="圆角矩形 26"/>
          <p:cNvSpPr/>
          <p:nvPr/>
        </p:nvSpPr>
        <p:spPr bwMode="gray">
          <a:xfrm>
            <a:off x="4581057" y="2076919"/>
            <a:ext cx="1008112" cy="396044"/>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Sequence matching</a:t>
            </a:r>
          </a:p>
        </p:txBody>
      </p:sp>
      <p:cxnSp>
        <p:nvCxnSpPr>
          <p:cNvPr id="28" name="直接箭头连接符 27"/>
          <p:cNvCxnSpPr>
            <a:stCxn id="7" idx="3"/>
            <a:endCxn id="10" idx="1"/>
          </p:cNvCxnSpPr>
          <p:nvPr/>
        </p:nvCxnSpPr>
        <p:spPr bwMode="gray">
          <a:xfrm>
            <a:off x="4923094" y="3385252"/>
            <a:ext cx="112694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9" name="文本框 28"/>
          <p:cNvSpPr txBox="1"/>
          <p:nvPr/>
        </p:nvSpPr>
        <p:spPr bwMode="gray">
          <a:xfrm>
            <a:off x="3912895" y="5221456"/>
            <a:ext cx="356855" cy="304103"/>
          </a:xfrm>
          <a:prstGeom prst="rect">
            <a:avLst/>
          </a:prstGeom>
          <a:noFill/>
          <a:ln w="9525" algn="ctr">
            <a:noFill/>
            <a:miter lim="800000"/>
            <a:headEnd/>
            <a:tailEnd/>
          </a:ln>
        </p:spPr>
        <p:txBody>
          <a:bodyPr vert="horz" wrap="square" lIns="0" tIns="0" rIns="0" bIns="0" numCol="1" rtlCol="0" anchor="ctr" anchorCtr="0" compatLnSpc="1">
            <a:prstTxWarp prst="textNoShape">
              <a:avLst/>
            </a:prstTxWarp>
            <a:noAutofit/>
          </a:body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Yes</a:t>
            </a:r>
          </a:p>
        </p:txBody>
      </p:sp>
      <p:cxnSp>
        <p:nvCxnSpPr>
          <p:cNvPr id="30" name="直接箭头连接符 29"/>
          <p:cNvCxnSpPr>
            <a:stCxn id="8" idx="3"/>
          </p:cNvCxnSpPr>
          <p:nvPr/>
        </p:nvCxnSpPr>
        <p:spPr bwMode="gray">
          <a:xfrm>
            <a:off x="4923094" y="4633567"/>
            <a:ext cx="222506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1" name="文本框 30"/>
          <p:cNvSpPr txBox="1"/>
          <p:nvPr/>
        </p:nvSpPr>
        <p:spPr bwMode="gray">
          <a:xfrm>
            <a:off x="5085112" y="4321356"/>
            <a:ext cx="356855" cy="304103"/>
          </a:xfrm>
          <a:prstGeom prst="rect">
            <a:avLst/>
          </a:prstGeom>
          <a:noFill/>
          <a:ln w="9525" algn="ctr">
            <a:noFill/>
            <a:miter lim="800000"/>
            <a:headEnd/>
            <a:tailEnd/>
          </a:ln>
        </p:spPr>
        <p:txBody>
          <a:bodyPr vert="horz" wrap="square" lIns="0" tIns="0" rIns="0" bIns="0" numCol="1" rtlCol="0" anchor="ctr" anchorCtr="0" compatLnSpc="1">
            <a:prstTxWarp prst="textNoShape">
              <a:avLst/>
            </a:prstTxWarp>
            <a:noAutofit/>
          </a:bodyPr>
          <a:lstStyle/>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No</a:t>
            </a:r>
          </a:p>
        </p:txBody>
      </p:sp>
      <p:sp>
        <p:nvSpPr>
          <p:cNvPr id="32" name="圆角矩形 31"/>
          <p:cNvSpPr/>
          <p:nvPr/>
        </p:nvSpPr>
        <p:spPr bwMode="gray">
          <a:xfrm>
            <a:off x="7976251" y="3696405"/>
            <a:ext cx="1008112" cy="396044"/>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Unique match</a:t>
            </a:r>
          </a:p>
        </p:txBody>
      </p:sp>
      <p:sp>
        <p:nvSpPr>
          <p:cNvPr id="33" name="圆角矩形 32"/>
          <p:cNvSpPr/>
          <p:nvPr/>
        </p:nvSpPr>
        <p:spPr bwMode="gray">
          <a:xfrm>
            <a:off x="4905093" y="4705211"/>
            <a:ext cx="1008112" cy="396044"/>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Denied by default</a:t>
            </a:r>
          </a:p>
        </p:txBody>
      </p:sp>
      <p:sp>
        <p:nvSpPr>
          <p:cNvPr id="34" name="五边形 33"/>
          <p:cNvSpPr/>
          <p:nvPr/>
        </p:nvSpPr>
        <p:spPr bwMode="gray">
          <a:xfrm>
            <a:off x="10133016" y="116441"/>
            <a:ext cx="72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35" name="燕尾形 34"/>
          <p:cNvSpPr/>
          <p:nvPr/>
        </p:nvSpPr>
        <p:spPr bwMode="gray">
          <a:xfrm>
            <a:off x="10766738" y="116441"/>
            <a:ext cx="1269922"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Tree>
    <p:extLst>
      <p:ext uri="{BB962C8B-B14F-4D97-AF65-F5344CB8AC3E}">
        <p14:creationId xmlns:p14="http://schemas.microsoft.com/office/powerpoint/2010/main" val="3830392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animBg="1"/>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smtClean="0">
                <a:sym typeface="Huawei Sans" panose="020C0503030203020204" pitchFamily="34" charset="0"/>
              </a:rPr>
              <a:t>Routing Policy and Routing Control</a:t>
            </a:r>
            <a:endParaRPr lang="en-US" dirty="0">
              <a:sym typeface="Huawei Sans" panose="020C0503030203020204" pitchFamily="34" charset="0"/>
            </a:endParaRPr>
          </a:p>
        </p:txBody>
      </p:sp>
      <p:sp>
        <p:nvSpPr>
          <p:cNvPr id="4" name="文本占位符 3"/>
          <p:cNvSpPr>
            <a:spLocks noGrp="1"/>
          </p:cNvSpPr>
          <p:nvPr>
            <p:ph type="body" sz="quarter" idx="1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172850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21"/>
          <p:cNvSpPr/>
          <p:nvPr/>
        </p:nvSpPr>
        <p:spPr bwMode="gray">
          <a:xfrm>
            <a:off x="8229495" y="2081207"/>
            <a:ext cx="2213830" cy="2358752"/>
          </a:xfrm>
          <a:prstGeom prst="roundRect">
            <a:avLst>
              <a:gd name="adj" fmla="val 5476"/>
            </a:avLst>
          </a:prstGeom>
          <a:solidFill>
            <a:schemeClr val="bg1"/>
          </a:solidFill>
          <a:ln w="12700">
            <a:solidFill>
              <a:schemeClr val="bg1">
                <a:lumMod val="85000"/>
              </a:schemeClr>
            </a:solidFill>
          </a:ln>
        </p:spPr>
        <p:txBody>
          <a:bodyPr wrap="square" anchor="ctr" anchorCtr="0">
            <a:noAutofit/>
          </a:bodyPr>
          <a:lstStyle/>
          <a:p>
            <a:pPr algn="ctr" fontAlgn="ctr">
              <a:lnSpc>
                <a:spcPct val="150000"/>
              </a:lnSpc>
            </a:pPr>
            <a:endParaRPr lang="en-US" altLang="zh-CN"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矩形 21"/>
          <p:cNvSpPr/>
          <p:nvPr/>
        </p:nvSpPr>
        <p:spPr bwMode="gray">
          <a:xfrm>
            <a:off x="1223708" y="2081207"/>
            <a:ext cx="1956484" cy="2358752"/>
          </a:xfrm>
          <a:prstGeom prst="roundRect">
            <a:avLst>
              <a:gd name="adj" fmla="val 5476"/>
            </a:avLst>
          </a:prstGeom>
          <a:solidFill>
            <a:schemeClr val="bg1"/>
          </a:solidFill>
          <a:ln w="12700">
            <a:solidFill>
              <a:schemeClr val="bg1">
                <a:lumMod val="85000"/>
              </a:schemeClr>
            </a:solidFill>
          </a:ln>
        </p:spPr>
        <p:txBody>
          <a:bodyPr wrap="square" anchor="ctr" anchorCtr="0">
            <a:noAutofit/>
          </a:bodyPr>
          <a:lstStyle/>
          <a:p>
            <a:pPr algn="ctr" fontAlgn="ctr">
              <a:lnSpc>
                <a:spcPct val="150000"/>
              </a:lnSpc>
            </a:pPr>
            <a:endParaRPr lang="en-US" altLang="zh-CN"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a:xfrm>
            <a:off x="1594177" y="410400"/>
            <a:ext cx="9827761" cy="640800"/>
          </a:xfrm>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Example of IP-Prefix Matching</a:t>
            </a:r>
          </a:p>
        </p:txBody>
      </p:sp>
      <p:sp>
        <p:nvSpPr>
          <p:cNvPr id="13" name="矩形 21"/>
          <p:cNvSpPr/>
          <p:nvPr/>
        </p:nvSpPr>
        <p:spPr bwMode="gray">
          <a:xfrm>
            <a:off x="1466813" y="2504406"/>
            <a:ext cx="1470274" cy="1840856"/>
          </a:xfrm>
          <a:prstGeom prst="rect">
            <a:avLst/>
          </a:prstGeom>
          <a:solidFill>
            <a:srgbClr val="F4FBFE"/>
          </a:solidFill>
          <a:ln w="12700">
            <a:solidFill>
              <a:srgbClr val="99DFF9"/>
            </a:solidFill>
          </a:ln>
        </p:spPr>
        <p:txBody>
          <a:bodyPr wrap="square" anchor="ctr" anchorCtr="0">
            <a:noAutofit/>
          </a:bodyPr>
          <a:lstStyle/>
          <a:p>
            <a:pPr algn="ctr" fontAlgn="ctr">
              <a:lnSpc>
                <a:spcPct val="150000"/>
              </a:lnSpc>
            </a:pPr>
            <a:r>
              <a:rPr 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1.1.1.1/32</a:t>
            </a:r>
          </a:p>
          <a:p>
            <a:pPr algn="ctr" fontAlgn="ctr">
              <a:lnSpc>
                <a:spcPct val="150000"/>
              </a:lnSpc>
            </a:pPr>
            <a:r>
              <a:rPr 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1.1.1.0/27</a:t>
            </a:r>
          </a:p>
          <a:p>
            <a:pPr algn="ctr" fontAlgn="ctr">
              <a:lnSpc>
                <a:spcPct val="150000"/>
              </a:lnSpc>
            </a:pPr>
            <a:r>
              <a:rPr 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1.1.1.0/26</a:t>
            </a:r>
          </a:p>
          <a:p>
            <a:pPr algn="ctr" fontAlgn="ctr">
              <a:lnSpc>
                <a:spcPct val="150000"/>
              </a:lnSpc>
            </a:pPr>
            <a:r>
              <a:rPr 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1.1.1.0/25</a:t>
            </a:r>
          </a:p>
          <a:p>
            <a:pPr algn="ctr" fontAlgn="ctr">
              <a:lnSpc>
                <a:spcPct val="150000"/>
              </a:lnSpc>
            </a:pPr>
            <a:r>
              <a:rPr 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1.1.1.0/24</a:t>
            </a:r>
          </a:p>
        </p:txBody>
      </p:sp>
      <p:sp>
        <p:nvSpPr>
          <p:cNvPr id="14" name="矩形 21"/>
          <p:cNvSpPr/>
          <p:nvPr/>
        </p:nvSpPr>
        <p:spPr bwMode="gray">
          <a:xfrm>
            <a:off x="8527995" y="2504406"/>
            <a:ext cx="1614290" cy="1840856"/>
          </a:xfrm>
          <a:prstGeom prst="rect">
            <a:avLst/>
          </a:prstGeom>
          <a:solidFill>
            <a:srgbClr val="F4FBFE"/>
          </a:solidFill>
          <a:ln w="12700">
            <a:solidFill>
              <a:srgbClr val="99DFF9"/>
            </a:solidFill>
          </a:ln>
        </p:spPr>
        <p:txBody>
          <a:bodyPr wrap="square" anchor="ctr" anchorCtr="0">
            <a:noAutofit/>
          </a:bodyPr>
          <a:lstStyle/>
          <a:p>
            <a:pPr algn="ctr" fontAlgn="ctr">
              <a:lnSpc>
                <a:spcPct val="150000"/>
              </a:lnSpc>
            </a:pPr>
            <a:r>
              <a:rPr lang="en-US" sz="1500"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1.1.1.0/27</a:t>
            </a:r>
          </a:p>
          <a:p>
            <a:pPr algn="ctr" fontAlgn="ctr">
              <a:lnSpc>
                <a:spcPct val="150000"/>
              </a:lnSpc>
            </a:pPr>
            <a:r>
              <a:rPr lang="en-US" sz="1500"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1.1.1.0/26</a:t>
            </a:r>
          </a:p>
          <a:p>
            <a:pPr algn="ctr" fontAlgn="ctr">
              <a:lnSpc>
                <a:spcPct val="150000"/>
              </a:lnSpc>
            </a:pPr>
            <a:r>
              <a:rPr lang="en-US" sz="1500"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1.1.1.0/25</a:t>
            </a:r>
          </a:p>
          <a:p>
            <a:pPr algn="ctr" fontAlgn="ctr">
              <a:lnSpc>
                <a:spcPct val="150000"/>
              </a:lnSpc>
            </a:pPr>
            <a:r>
              <a:rPr lang="en-US" sz="1500"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1.1.1.0/24</a:t>
            </a:r>
          </a:p>
        </p:txBody>
      </p:sp>
      <p:sp>
        <p:nvSpPr>
          <p:cNvPr id="15" name="矩形 21"/>
          <p:cNvSpPr/>
          <p:nvPr/>
        </p:nvSpPr>
        <p:spPr bwMode="gray">
          <a:xfrm>
            <a:off x="3859343" y="2640004"/>
            <a:ext cx="3974667" cy="784830"/>
          </a:xfrm>
          <a:prstGeom prst="rect">
            <a:avLst/>
          </a:prstGeom>
          <a:noFill/>
          <a:ln w="12700">
            <a:solidFill>
              <a:schemeClr val="bg2"/>
            </a:solidFill>
            <a:prstDash val="solid"/>
          </a:ln>
        </p:spPr>
        <p:txBody>
          <a:bodyPr wrap="square" anchor="ctr" anchorCtr="0">
            <a:noAutofit/>
          </a:bodyPr>
          <a:lstStyle/>
          <a:p>
            <a:pPr fontAlgn="ctr"/>
            <a:r>
              <a:rPr lang="en-US" sz="1500" b="1"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5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500" b="1"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5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-prefix </a:t>
            </a:r>
            <a:r>
              <a:rPr 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List1 </a:t>
            </a:r>
            <a:r>
              <a:rPr lang="en-US" sz="15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index </a:t>
            </a:r>
            <a:r>
              <a:rPr 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10 </a:t>
            </a:r>
            <a:r>
              <a:rPr lang="en-US" sz="15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permit </a:t>
            </a:r>
          </a:p>
          <a:p>
            <a:pPr fontAlgn="ctr"/>
            <a:r>
              <a:rPr lang="en-US" sz="1500"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1.1.1.0 24 </a:t>
            </a:r>
            <a:r>
              <a:rPr lang="en-US" sz="1500" b="1"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greater-equal</a:t>
            </a:r>
            <a:r>
              <a:rPr lang="en-US" sz="1500"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24 </a:t>
            </a:r>
            <a:r>
              <a:rPr lang="en-US" sz="1500" b="1"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less-equal</a:t>
            </a:r>
            <a:r>
              <a:rPr lang="en-US" sz="1500"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27</a:t>
            </a:r>
          </a:p>
        </p:txBody>
      </p:sp>
      <p:sp>
        <p:nvSpPr>
          <p:cNvPr id="18" name="TextBox 6"/>
          <p:cNvSpPr txBox="1"/>
          <p:nvPr/>
        </p:nvSpPr>
        <p:spPr bwMode="gray">
          <a:xfrm>
            <a:off x="1364761" y="4511041"/>
            <a:ext cx="1611294"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Object to be matched</a:t>
            </a:r>
          </a:p>
        </p:txBody>
      </p:sp>
      <p:sp>
        <p:nvSpPr>
          <p:cNvPr id="20" name="TextBox 13"/>
          <p:cNvSpPr txBox="1"/>
          <p:nvPr/>
        </p:nvSpPr>
        <p:spPr bwMode="gray">
          <a:xfrm>
            <a:off x="8449930" y="4511041"/>
            <a:ext cx="1826141" cy="338554"/>
          </a:xfrm>
          <a:prstGeom prst="rect">
            <a:avLst/>
          </a:prstGeom>
          <a:noFill/>
        </p:spPr>
        <p:txBody>
          <a:bodyPr wrap="square" rtlCol="0">
            <a:noAutofit/>
          </a:bodyPr>
          <a:lstStyle/>
          <a:p>
            <a:pPr algn="ctr" fontAlgn="ctr"/>
            <a:r>
              <a:rPr lang="en-US"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Matched route entries</a:t>
            </a:r>
            <a:endPar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Right Arrow 157"/>
          <p:cNvSpPr/>
          <p:nvPr/>
        </p:nvSpPr>
        <p:spPr bwMode="gray">
          <a:xfrm>
            <a:off x="3356225" y="2890774"/>
            <a:ext cx="327085"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Right Arrow 157"/>
          <p:cNvSpPr/>
          <p:nvPr/>
        </p:nvSpPr>
        <p:spPr bwMode="gray">
          <a:xfrm>
            <a:off x="7936969" y="2890774"/>
            <a:ext cx="323005"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标注 28"/>
          <p:cNvSpPr/>
          <p:nvPr/>
        </p:nvSpPr>
        <p:spPr bwMode="gray">
          <a:xfrm>
            <a:off x="3859343" y="3851460"/>
            <a:ext cx="3847743" cy="1654832"/>
          </a:xfrm>
          <a:prstGeom prst="wedgeRoundRectCallout">
            <a:avLst>
              <a:gd name="adj1" fmla="val -13025"/>
              <a:gd name="adj2" fmla="val -70970"/>
              <a:gd name="adj3" fmla="val 16667"/>
            </a:avLst>
          </a:prstGeom>
          <a:solidFill>
            <a:srgbClr val="FFFFCC"/>
          </a:solidFill>
          <a:ln w="12700"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lvl="0" defTabSz="914400" fontAlgn="ctr">
              <a:spcBef>
                <a:spcPct val="0"/>
              </a:spcBef>
              <a:spcAft>
                <a:spcPct val="0"/>
              </a:spcAft>
            </a:pPr>
            <a:r>
              <a:rPr lang="en-US" sz="1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The preceding IP prefix list matches the routes whose </a:t>
            </a:r>
            <a:r>
              <a:rPr lang="en-US" altLang="zh-CN" sz="14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left</a:t>
            </a:r>
            <a:r>
              <a:rPr lang="en-US" sz="14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-most </a:t>
            </a:r>
            <a:r>
              <a:rPr lang="en-US" sz="1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24 bits in the network address are the same as those in 1.1.1.0 and whose network mask length is greater than or equal to 24 and less than or equal to 27. As such, 1.1.1.1/32 does not match the IP prefix list.</a:t>
            </a:r>
          </a:p>
        </p:txBody>
      </p:sp>
      <p:sp>
        <p:nvSpPr>
          <p:cNvPr id="27" name="TextBox 6"/>
          <p:cNvSpPr txBox="1"/>
          <p:nvPr/>
        </p:nvSpPr>
        <p:spPr bwMode="gray">
          <a:xfrm>
            <a:off x="1300596" y="2119844"/>
            <a:ext cx="1806905" cy="338554"/>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routing table</a:t>
            </a:r>
          </a:p>
        </p:txBody>
      </p:sp>
      <p:sp>
        <p:nvSpPr>
          <p:cNvPr id="32" name="TextBox 6"/>
          <p:cNvSpPr txBox="1"/>
          <p:nvPr/>
        </p:nvSpPr>
        <p:spPr bwMode="gray">
          <a:xfrm>
            <a:off x="8190808" y="2119844"/>
            <a:ext cx="2282997" cy="338554"/>
          </a:xfrm>
          <a:prstGeom prst="rect">
            <a:avLst/>
          </a:prstGeom>
          <a:noFill/>
        </p:spPr>
        <p:txBody>
          <a:bodyPr wrap="square" rtlCol="0">
            <a:noAutofit/>
          </a:bodyPr>
          <a:lstStyle/>
          <a:p>
            <a:pPr algn="ctr" fontAlgn="ctr"/>
            <a:r>
              <a:rPr lang="en-US" sz="1400" b="1"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Matching route entries</a:t>
            </a:r>
          </a:p>
        </p:txBody>
      </p:sp>
      <p:sp>
        <p:nvSpPr>
          <p:cNvPr id="33" name="五边形 32"/>
          <p:cNvSpPr/>
          <p:nvPr/>
        </p:nvSpPr>
        <p:spPr bwMode="gray">
          <a:xfrm>
            <a:off x="10133016" y="116441"/>
            <a:ext cx="72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34" name="燕尾形 33"/>
          <p:cNvSpPr/>
          <p:nvPr/>
        </p:nvSpPr>
        <p:spPr bwMode="gray">
          <a:xfrm>
            <a:off x="10766738" y="116441"/>
            <a:ext cx="1269922"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Tree>
    <p:extLst>
      <p:ext uri="{BB962C8B-B14F-4D97-AF65-F5344CB8AC3E}">
        <p14:creationId xmlns:p14="http://schemas.microsoft.com/office/powerpoint/2010/main" val="6292885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Configuration Commands of an IP Prefix List</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1008063" y="1797459"/>
            <a:ext cx="10632553" cy="584775"/>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a:latin typeface="Huawei Sans" panose="020C0503030203020204" pitchFamily="34" charset="0"/>
                <a:ea typeface="方正兰亭黑简体" panose="02000000000000000000" pitchFamily="2" charset="-122"/>
                <a:sym typeface="Huawei Sans" panose="020C0503030203020204" pitchFamily="34" charset="0"/>
              </a:rPr>
              <a:t>ip ip-prefix</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ip-prefix-name</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index</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index-number</a:t>
            </a:r>
            <a:r>
              <a:rPr lang="en-US" sz="1600">
                <a:latin typeface="Huawei Sans" panose="020C0503030203020204" pitchFamily="34" charset="0"/>
                <a:ea typeface="方正兰亭黑简体" panose="02000000000000000000" pitchFamily="2" charset="-122"/>
                <a:sym typeface="Huawei Sans" panose="020C0503030203020204" pitchFamily="34" charset="0"/>
              </a:rPr>
              <a:t> ] { </a:t>
            </a:r>
            <a:r>
              <a:rPr lang="en-US" sz="1600" b="1">
                <a:latin typeface="Huawei Sans" panose="020C0503030203020204" pitchFamily="34" charset="0"/>
                <a:ea typeface="方正兰亭黑简体" panose="02000000000000000000" pitchFamily="2" charset="-122"/>
                <a:sym typeface="Huawei Sans" panose="020C0503030203020204" pitchFamily="34" charset="0"/>
              </a:rPr>
              <a:t>permit</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deny</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a:latin typeface="Huawei Sans" panose="020C0503030203020204" pitchFamily="34" charset="0"/>
                <a:ea typeface="方正兰亭黑简体" panose="02000000000000000000" pitchFamily="2" charset="-122"/>
                <a:sym typeface="Huawei Sans" panose="020C0503030203020204" pitchFamily="34" charset="0"/>
              </a:rPr>
              <a:t>ipv4-address</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mask-length</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match-network</a:t>
            </a:r>
            <a:r>
              <a:rPr lang="en-US" sz="1600">
                <a:latin typeface="Huawei Sans" panose="020C0503030203020204" pitchFamily="34" charset="0"/>
                <a:ea typeface="方正兰亭黑简体" panose="02000000000000000000" pitchFamily="2" charset="-122"/>
                <a:sym typeface="Huawei Sans" panose="020C0503030203020204" pitchFamily="34" charset="0"/>
              </a:rPr>
              <a:t> ] [ </a:t>
            </a:r>
            <a:r>
              <a:rPr lang="en-US" sz="1600" b="1">
                <a:latin typeface="Huawei Sans" panose="020C0503030203020204" pitchFamily="34" charset="0"/>
                <a:ea typeface="方正兰亭黑简体" panose="02000000000000000000" pitchFamily="2" charset="-122"/>
                <a:sym typeface="Huawei Sans" panose="020C0503030203020204" pitchFamily="34" charset="0"/>
              </a:rPr>
              <a:t>greater-equal</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greater-equal-value</a:t>
            </a:r>
            <a:r>
              <a:rPr lang="en-US" sz="1600">
                <a:latin typeface="Huawei Sans" panose="020C0503030203020204" pitchFamily="34" charset="0"/>
                <a:ea typeface="方正兰亭黑简体" panose="02000000000000000000" pitchFamily="2" charset="-122"/>
                <a:sym typeface="Huawei Sans" panose="020C0503030203020204" pitchFamily="34" charset="0"/>
              </a:rPr>
              <a:t> ] [ </a:t>
            </a:r>
            <a:r>
              <a:rPr lang="en-US" sz="1600" b="1">
                <a:latin typeface="Huawei Sans" panose="020C0503030203020204" pitchFamily="34" charset="0"/>
                <a:ea typeface="方正兰亭黑简体" panose="02000000000000000000" pitchFamily="2" charset="-122"/>
                <a:sym typeface="Huawei Sans" panose="020C0503030203020204" pitchFamily="34" charset="0"/>
              </a:rPr>
              <a:t>less-equal</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less-equal-value</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4" name="矩形 3"/>
          <p:cNvSpPr/>
          <p:nvPr/>
        </p:nvSpPr>
        <p:spPr bwMode="gray">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ea typeface="方正兰亭黑简体" panose="02000000000000000000" pitchFamily="2" charset="-122"/>
                <a:sym typeface="Huawei Sans" panose="020C0503030203020204" pitchFamily="34" charset="0"/>
              </a:rPr>
              <a:t>Create an IPv4 prefix list.</a:t>
            </a:r>
          </a:p>
        </p:txBody>
      </p:sp>
      <p:sp>
        <p:nvSpPr>
          <p:cNvPr id="5" name="矩形 4"/>
          <p:cNvSpPr/>
          <p:nvPr/>
        </p:nvSpPr>
        <p:spPr bwMode="gray">
          <a:xfrm>
            <a:off x="919948" y="2573394"/>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Create an IPv4 prefix list or add an entry to the IPv4 prefix list.</a:t>
            </a:r>
          </a:p>
        </p:txBody>
      </p:sp>
      <p:sp>
        <p:nvSpPr>
          <p:cNvPr id="15" name="五边形 14"/>
          <p:cNvSpPr/>
          <p:nvPr/>
        </p:nvSpPr>
        <p:spPr bwMode="gray">
          <a:xfrm>
            <a:off x="10133016" y="116441"/>
            <a:ext cx="72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16" name="燕尾形 15"/>
          <p:cNvSpPr/>
          <p:nvPr/>
        </p:nvSpPr>
        <p:spPr bwMode="gray">
          <a:xfrm>
            <a:off x="10766738" y="116441"/>
            <a:ext cx="1269922"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
        <p:nvSpPr>
          <p:cNvPr id="17" name="矩形 16"/>
          <p:cNvSpPr/>
          <p:nvPr/>
        </p:nvSpPr>
        <p:spPr bwMode="gray">
          <a:xfrm>
            <a:off x="919948" y="2980763"/>
            <a:ext cx="10608699" cy="2246769"/>
          </a:xfrm>
          <a:prstGeom prst="rect">
            <a:avLst/>
          </a:prstGeom>
        </p:spPr>
        <p:txBody>
          <a:bodyPr wrap="square">
            <a:noAutofit/>
          </a:bodyPr>
          <a:lstStyle/>
          <a:p>
            <a:pPr marL="180000" indent="-180000" fontAlgn="ctr">
              <a:lnSpc>
                <a:spcPts val="2400"/>
              </a:lnSpc>
              <a:buFont typeface="Huawei Sans" panose="020C0503030203020204" pitchFamily="34" charset="0"/>
              <a:buChar char="▫"/>
            </a:pPr>
            <a:r>
              <a:rPr lang="en-US" sz="1400" i="1"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4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-prefix-name</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specifies the name of an IP prefix list.</a:t>
            </a:r>
          </a:p>
          <a:p>
            <a:pPr marL="180000" indent="-180000" fontAlgn="ctr">
              <a:lnSpc>
                <a:spcPts val="2400"/>
              </a:lnSpc>
              <a:buFont typeface="Huawei Sans" panose="020C0503030203020204" pitchFamily="34" charset="0"/>
              <a:buChar char="▫"/>
            </a:pP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index</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4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index-number</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specifies the index of a matching entry in the IP prefix list.</a:t>
            </a:r>
          </a:p>
          <a:p>
            <a:pPr marL="180000" indent="-180000" fontAlgn="ctr">
              <a:lnSpc>
                <a:spcPts val="2400"/>
              </a:lnSpc>
              <a:buFont typeface="Huawei Sans" panose="020C0503030203020204" pitchFamily="34" charset="0"/>
              <a:buChar char="▫"/>
            </a:pP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permit</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indicates that the matching mode of the IP prefix list is permit.</a:t>
            </a:r>
          </a:p>
          <a:p>
            <a:pPr marL="180000" indent="-180000" fontAlgn="ctr">
              <a:lnSpc>
                <a:spcPts val="2400"/>
              </a:lnSpc>
              <a:buFont typeface="Huawei Sans" panose="020C0503030203020204" pitchFamily="34" charset="0"/>
              <a:buChar char="▫"/>
            </a:pP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deny</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indicates that the matching mode of the IP prefix list is deny.</a:t>
            </a:r>
          </a:p>
          <a:p>
            <a:pPr marL="180000" indent="-180000" fontAlgn="ctr">
              <a:lnSpc>
                <a:spcPts val="2400"/>
              </a:lnSpc>
              <a:buFont typeface="Huawei Sans" panose="020C0503030203020204" pitchFamily="34" charset="0"/>
              <a:buChar char="▫"/>
            </a:pPr>
            <a:r>
              <a:rPr lang="en-US" sz="14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ipv4-address mask-length</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specifies the IP address and mask length.</a:t>
            </a:r>
          </a:p>
          <a:p>
            <a:pPr marL="180000" indent="-180000" fontAlgn="ctr">
              <a:lnSpc>
                <a:spcPts val="2400"/>
              </a:lnSpc>
              <a:buFont typeface="Huawei Sans" panose="020C0503030203020204" pitchFamily="34" charset="0"/>
              <a:buChar char="▫"/>
            </a:pP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greater-equal </a:t>
            </a:r>
            <a:r>
              <a:rPr lang="en-US" sz="14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greater-equal-value</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specifies the lower limit of the matching range of the mask length.</a:t>
            </a:r>
          </a:p>
          <a:p>
            <a:pPr marL="180000" indent="-180000" fontAlgn="ctr">
              <a:lnSpc>
                <a:spcPts val="2400"/>
              </a:lnSpc>
              <a:buFont typeface="Huawei Sans" panose="020C0503030203020204" pitchFamily="34" charset="0"/>
              <a:buChar char="▫"/>
            </a:pP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less-equal</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4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less-equal-value</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specifies the upper limit of the matching range of the mask length.</a:t>
            </a:r>
          </a:p>
        </p:txBody>
      </p:sp>
    </p:spTree>
    <p:extLst>
      <p:ext uri="{BB962C8B-B14F-4D97-AF65-F5344CB8AC3E}">
        <p14:creationId xmlns:p14="http://schemas.microsoft.com/office/powerpoint/2010/main" val="7666894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2078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bwMode="gray">
          <a:xfrm>
            <a:off x="468317" y="3707007"/>
            <a:ext cx="11276183" cy="2197150"/>
          </a:xfrm>
        </p:spPr>
        <p:txBody>
          <a:bodyPr wrap="square">
            <a:noAutofit/>
          </a:bodyPr>
          <a:lstStyle/>
          <a:p>
            <a:pPr marL="0" indent="0">
              <a:buNone/>
            </a:pPr>
            <a:r>
              <a:rPr lang="en-US" sz="1800" b="1" dirty="0">
                <a:sym typeface="Huawei Sans" panose="020C0503030203020204" pitchFamily="34" charset="0"/>
              </a:rPr>
              <a:t>Single-Statement Matching</a:t>
            </a:r>
          </a:p>
          <a:p>
            <a:pPr lvl="1"/>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600" dirty="0">
                <a:latin typeface="Huawei Sans" panose="020C0503030203020204" pitchFamily="34" charset="0"/>
                <a:ea typeface="方正兰亭黑简体" panose="02000000000000000000" pitchFamily="2" charset="-122"/>
                <a:sym typeface="Huawei Sans" panose="020C0503030203020204" pitchFamily="34" charset="0"/>
              </a:rPr>
              <a:t>Case 1: The route 10.1.1.0/24 is permitted, and other routes are rejected.</a:t>
            </a:r>
          </a:p>
          <a:p>
            <a:pPr lvl="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600" dirty="0">
                <a:latin typeface="Huawei Sans" panose="020C0503030203020204" pitchFamily="34" charset="0"/>
                <a:ea typeface="方正兰亭黑简体" panose="02000000000000000000" pitchFamily="2" charset="-122"/>
                <a:sym typeface="Huawei Sans" panose="020C0503030203020204" pitchFamily="34" charset="0"/>
              </a:rPr>
              <a:t>Case 2: All routes are rejected.</a:t>
            </a:r>
          </a:p>
        </p:txBody>
      </p:sp>
      <p:sp>
        <p:nvSpPr>
          <p:cNvPr id="2" name="标题 1"/>
          <p:cNvSpPr>
            <a:spLocks noGrp="1"/>
          </p:cNvSpPr>
          <p:nvPr>
            <p:ph type="title"/>
          </p:nvPr>
        </p:nvSpPr>
        <p:spPr bwMode="gray">
          <a:xfrm>
            <a:off x="1594177" y="410400"/>
            <a:ext cx="9827761" cy="640800"/>
          </a:xfrm>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IP Prefix Configuration Example (1)</a:t>
            </a:r>
          </a:p>
        </p:txBody>
      </p:sp>
      <p:sp>
        <p:nvSpPr>
          <p:cNvPr id="3" name="矩形 2"/>
          <p:cNvSpPr/>
          <p:nvPr/>
        </p:nvSpPr>
        <p:spPr bwMode="gray">
          <a:xfrm>
            <a:off x="1143469" y="4323122"/>
            <a:ext cx="10147985" cy="338554"/>
          </a:xfrm>
          <a:prstGeom prst="rect">
            <a:avLst/>
          </a:prstGeom>
          <a:solidFill>
            <a:srgbClr val="F4FBFE"/>
          </a:solidFill>
          <a:ln>
            <a:solidFill>
              <a:srgbClr val="99DFF9"/>
            </a:solidFill>
          </a:ln>
        </p:spPr>
        <p:txBody>
          <a:bodyPr wrap="square">
            <a:noAutofit/>
          </a:bodyPr>
          <a:lstStyle/>
          <a:p>
            <a:pPr fontAlgn="ct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-prefix aa index 10 permit 10.1.1.0 24</a:t>
            </a:r>
          </a:p>
        </p:txBody>
      </p:sp>
      <p:sp>
        <p:nvSpPr>
          <p:cNvPr id="15" name="五边形 14"/>
          <p:cNvSpPr/>
          <p:nvPr/>
        </p:nvSpPr>
        <p:spPr bwMode="gray">
          <a:xfrm>
            <a:off x="10133016" y="116441"/>
            <a:ext cx="72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16" name="燕尾形 15"/>
          <p:cNvSpPr/>
          <p:nvPr/>
        </p:nvSpPr>
        <p:spPr bwMode="gray">
          <a:xfrm>
            <a:off x="10766738" y="116441"/>
            <a:ext cx="1269922"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grpSp>
        <p:nvGrpSpPr>
          <p:cNvPr id="9" name="组合 8"/>
          <p:cNvGrpSpPr/>
          <p:nvPr/>
        </p:nvGrpSpPr>
        <p:grpSpPr bwMode="gray">
          <a:xfrm>
            <a:off x="2519892" y="1562629"/>
            <a:ext cx="7152215" cy="1664196"/>
            <a:chOff x="1752097" y="1808820"/>
            <a:chExt cx="7152215" cy="1664196"/>
          </a:xfrm>
        </p:grpSpPr>
        <p:grpSp>
          <p:nvGrpSpPr>
            <p:cNvPr id="10" name="组合 9"/>
            <p:cNvGrpSpPr/>
            <p:nvPr/>
          </p:nvGrpSpPr>
          <p:grpSpPr bwMode="gray">
            <a:xfrm>
              <a:off x="1752097" y="1808820"/>
              <a:ext cx="2440923" cy="1664196"/>
              <a:chOff x="9037787" y="1665498"/>
              <a:chExt cx="2440923" cy="1664196"/>
            </a:xfrm>
          </p:grpSpPr>
          <p:pic>
            <p:nvPicPr>
              <p:cNvPr id="27" name="图片 26"/>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bwMode="gray">
              <a:xfrm>
                <a:off x="9037787" y="1665498"/>
                <a:ext cx="2440923" cy="1664196"/>
              </a:xfrm>
              <a:prstGeom prst="rect">
                <a:avLst/>
              </a:prstGeom>
            </p:spPr>
          </p:pic>
          <p:sp>
            <p:nvSpPr>
              <p:cNvPr id="28" name="文本框 27"/>
              <p:cNvSpPr txBox="1"/>
              <p:nvPr/>
            </p:nvSpPr>
            <p:spPr bwMode="gray">
              <a:xfrm>
                <a:off x="9709103" y="1953530"/>
                <a:ext cx="1102800" cy="117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10.1.0.0/16</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10.1.1.0/26</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10.1.1.1/32</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grpSp>
        <p:sp>
          <p:nvSpPr>
            <p:cNvPr id="11" name="圆角矩形 10"/>
            <p:cNvSpPr/>
            <p:nvPr/>
          </p:nvSpPr>
          <p:spPr bwMode="gray">
            <a:xfrm>
              <a:off x="4177324" y="2096852"/>
              <a:ext cx="4438956" cy="1361681"/>
            </a:xfrm>
            <a:prstGeom prst="roundRect">
              <a:avLst/>
            </a:prstGeom>
            <a:solidFill>
              <a:srgbClr val="F4FBFE"/>
            </a:solidFill>
            <a:ln w="9525" cap="flat" cmpd="sng" algn="ctr">
              <a:solidFill>
                <a:srgbClr val="99DFF9"/>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7011329" y="2943610"/>
              <a:ext cx="780597" cy="37794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800" b="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863752" y="2420888"/>
              <a:ext cx="658536" cy="540000"/>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132004" y="2420888"/>
              <a:ext cx="658536" cy="540000"/>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245776" y="2420888"/>
              <a:ext cx="658536" cy="540000"/>
            </a:xfrm>
            <a:prstGeom prst="rect">
              <a:avLst/>
            </a:prstGeom>
          </p:spPr>
        </p:pic>
        <p:cxnSp>
          <p:nvCxnSpPr>
            <p:cNvPr id="19" name="直接连接符 18"/>
            <p:cNvCxnSpPr>
              <a:stCxn id="13" idx="3"/>
              <a:endCxn id="14" idx="1"/>
            </p:cNvCxnSpPr>
            <p:nvPr/>
          </p:nvCxnSpPr>
          <p:spPr bwMode="gray">
            <a:xfrm>
              <a:off x="4522288" y="2690888"/>
              <a:ext cx="160971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直接连接符 19"/>
            <p:cNvCxnSpPr>
              <a:stCxn id="14" idx="3"/>
              <a:endCxn id="18" idx="1"/>
            </p:cNvCxnSpPr>
            <p:nvPr/>
          </p:nvCxnSpPr>
          <p:spPr bwMode="gray">
            <a:xfrm>
              <a:off x="6790540" y="2690888"/>
              <a:ext cx="14552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1" name="文本框 20"/>
            <p:cNvSpPr txBox="1"/>
            <p:nvPr/>
          </p:nvSpPr>
          <p:spPr bwMode="gray">
            <a:xfrm>
              <a:off x="3983645" y="2943610"/>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22" name="文本框 21"/>
            <p:cNvSpPr txBox="1"/>
            <p:nvPr/>
          </p:nvSpPr>
          <p:spPr bwMode="gray">
            <a:xfrm>
              <a:off x="6239191" y="294361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sp>
          <p:nvSpPr>
            <p:cNvPr id="23" name="文本框 22"/>
            <p:cNvSpPr txBox="1"/>
            <p:nvPr/>
          </p:nvSpPr>
          <p:spPr bwMode="gray">
            <a:xfrm>
              <a:off x="8340130" y="294361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grpSp>
          <p:nvGrpSpPr>
            <p:cNvPr id="24" name="组合 23"/>
            <p:cNvGrpSpPr/>
            <p:nvPr/>
          </p:nvGrpSpPr>
          <p:grpSpPr bwMode="gray">
            <a:xfrm>
              <a:off x="4835860" y="2240868"/>
              <a:ext cx="1152128" cy="360040"/>
              <a:chOff x="5735960" y="3176972"/>
              <a:chExt cx="1152128" cy="360040"/>
            </a:xfrm>
          </p:grpSpPr>
          <p:cxnSp>
            <p:nvCxnSpPr>
              <p:cNvPr id="25" name="直接箭头连接符 24"/>
              <p:cNvCxnSpPr/>
              <p:nvPr/>
            </p:nvCxnSpPr>
            <p:spPr bwMode="gray">
              <a:xfrm flipH="1">
                <a:off x="5735960" y="3537012"/>
                <a:ext cx="1152128" cy="0"/>
              </a:xfrm>
              <a:prstGeom prst="straightConnector1">
                <a:avLst/>
              </a:prstGeom>
              <a:solidFill>
                <a:schemeClr val="accent1"/>
              </a:solidFill>
              <a:ln w="28575" cap="flat" cmpd="sng" algn="ctr">
                <a:solidFill>
                  <a:srgbClr val="EC7061"/>
                </a:solidFill>
                <a:prstDash val="solid"/>
                <a:round/>
                <a:headEnd type="triangle" w="med" len="med"/>
                <a:tailEnd type="none" w="med" len="med"/>
              </a:ln>
              <a:effectLst/>
            </p:spPr>
          </p:cxnSp>
          <p:sp>
            <p:nvSpPr>
              <p:cNvPr id="26" name="文本框 25"/>
              <p:cNvSpPr txBox="1"/>
              <p:nvPr/>
            </p:nvSpPr>
            <p:spPr bwMode="gray">
              <a:xfrm>
                <a:off x="5892385" y="3176972"/>
                <a:ext cx="836702"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Routes</a:t>
                </a:r>
              </a:p>
            </p:txBody>
          </p:sp>
        </p:grpSp>
      </p:grpSp>
      <p:sp>
        <p:nvSpPr>
          <p:cNvPr id="30" name="矩形 29"/>
          <p:cNvSpPr/>
          <p:nvPr/>
        </p:nvSpPr>
        <p:spPr bwMode="gray">
          <a:xfrm>
            <a:off x="1143469" y="5145991"/>
            <a:ext cx="10147985" cy="338554"/>
          </a:xfrm>
          <a:prstGeom prst="rect">
            <a:avLst/>
          </a:prstGeom>
          <a:solidFill>
            <a:srgbClr val="F4FBFE"/>
          </a:solidFill>
          <a:ln>
            <a:solidFill>
              <a:srgbClr val="99DFF9"/>
            </a:solidFill>
          </a:ln>
        </p:spPr>
        <p:txBody>
          <a:bodyPr wrap="square">
            <a:noAutofit/>
          </a:bodyPr>
          <a:lstStyle/>
          <a:p>
            <a:pPr fontAlgn="ct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-prefix bb index 10 deny 10.1.1.0 24</a:t>
            </a:r>
          </a:p>
        </p:txBody>
      </p:sp>
      <p:sp>
        <p:nvSpPr>
          <p:cNvPr id="31" name="圆角矩形标注 30"/>
          <p:cNvSpPr/>
          <p:nvPr/>
        </p:nvSpPr>
        <p:spPr bwMode="gray">
          <a:xfrm>
            <a:off x="4477278" y="1508654"/>
            <a:ext cx="2241958" cy="432048"/>
          </a:xfrm>
          <a:prstGeom prst="wedgeRoundRectCallout">
            <a:avLst>
              <a:gd name="adj1" fmla="val -29267"/>
              <a:gd name="adj2" fmla="val 91808"/>
              <a:gd name="adj3" fmla="val 16667"/>
            </a:avLst>
          </a:prstGeom>
          <a:solidFill>
            <a:srgbClr val="FFFFCC"/>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 an IP prefix list to filter routes.</a:t>
            </a:r>
          </a:p>
        </p:txBody>
      </p:sp>
    </p:spTree>
    <p:extLst>
      <p:ext uri="{BB962C8B-B14F-4D97-AF65-F5344CB8AC3E}">
        <p14:creationId xmlns:p14="http://schemas.microsoft.com/office/powerpoint/2010/main" val="38799379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bwMode="gray">
          <a:xfrm>
            <a:off x="468317" y="3716338"/>
            <a:ext cx="11276183" cy="2665412"/>
          </a:xfrm>
        </p:spPr>
        <p:txBody>
          <a:bodyPr wrap="square">
            <a:noAutofit/>
          </a:bodyPr>
          <a:lstStyle/>
          <a:p>
            <a:pPr marL="0" indent="0">
              <a:buNone/>
            </a:pPr>
            <a:r>
              <a:rPr lang="en-US" sz="1800" b="1" dirty="0">
                <a:sym typeface="Huawei Sans" panose="020C0503030203020204" pitchFamily="34" charset="0"/>
              </a:rPr>
              <a:t>Multi-Statement Matching</a:t>
            </a:r>
          </a:p>
          <a:p>
            <a:pPr lvl="1"/>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600" dirty="0">
                <a:latin typeface="Huawei Sans" panose="020C0503030203020204" pitchFamily="34" charset="0"/>
                <a:ea typeface="方正兰亭黑简体" panose="02000000000000000000" pitchFamily="2" charset="-122"/>
                <a:sym typeface="Huawei Sans" panose="020C0503030203020204" pitchFamily="34" charset="0"/>
              </a:rPr>
              <a:t>Case 1: The route 10.1.1.0/24 is rejected, the route 10.1.1.1/32 is permitted, and other routes are rejected.</a:t>
            </a:r>
          </a:p>
          <a:p>
            <a:pPr marL="403039" lvl="1" indent="0">
              <a:buNone/>
            </a:pP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600" dirty="0">
                <a:latin typeface="Huawei Sans" panose="020C0503030203020204" pitchFamily="34" charset="0"/>
                <a:ea typeface="方正兰亭黑简体" panose="02000000000000000000" pitchFamily="2" charset="-122"/>
                <a:sym typeface="Huawei Sans" panose="020C0503030203020204" pitchFamily="34" charset="0"/>
              </a:rPr>
              <a:t>Case 2: Routes 10.1.1.0/26 and 10.1.1.1/32 are permitted, and the other routes are rejected.</a:t>
            </a:r>
          </a:p>
        </p:txBody>
      </p:sp>
      <p:sp>
        <p:nvSpPr>
          <p:cNvPr id="2" name="标题 1"/>
          <p:cNvSpPr>
            <a:spLocks noGrp="1"/>
          </p:cNvSpPr>
          <p:nvPr>
            <p:ph type="title"/>
          </p:nvPr>
        </p:nvSpPr>
        <p:spPr bwMode="gray">
          <a:xfrm>
            <a:off x="1594177" y="410400"/>
            <a:ext cx="9827761" cy="640800"/>
          </a:xfrm>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IP Prefix Configuration Example (2)</a:t>
            </a:r>
          </a:p>
        </p:txBody>
      </p:sp>
      <p:sp>
        <p:nvSpPr>
          <p:cNvPr id="3" name="矩形 2"/>
          <p:cNvSpPr/>
          <p:nvPr/>
        </p:nvSpPr>
        <p:spPr bwMode="gray">
          <a:xfrm>
            <a:off x="1143469" y="4288794"/>
            <a:ext cx="10147985" cy="584775"/>
          </a:xfrm>
          <a:prstGeom prst="rect">
            <a:avLst/>
          </a:prstGeom>
          <a:solidFill>
            <a:srgbClr val="F4FBFE"/>
          </a:solidFill>
          <a:ln>
            <a:solidFill>
              <a:srgbClr val="99DFF9"/>
            </a:solidFill>
          </a:ln>
        </p:spPr>
        <p:txBody>
          <a:bodyPr wrap="square">
            <a:noAutofit/>
          </a:bodyPr>
          <a:lstStyle/>
          <a:p>
            <a:pPr fontAlgn="ct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-prefix aa index 10 deny 10.1.1.0 24</a:t>
            </a:r>
          </a:p>
          <a:p>
            <a:pPr fontAlgn="ct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-prefix aa index 20 permit 10.1.1.1 32</a:t>
            </a:r>
          </a:p>
        </p:txBody>
      </p:sp>
      <p:sp>
        <p:nvSpPr>
          <p:cNvPr id="15" name="五边形 14"/>
          <p:cNvSpPr/>
          <p:nvPr/>
        </p:nvSpPr>
        <p:spPr bwMode="gray">
          <a:xfrm>
            <a:off x="10133016" y="116441"/>
            <a:ext cx="72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16" name="燕尾形 15"/>
          <p:cNvSpPr/>
          <p:nvPr/>
        </p:nvSpPr>
        <p:spPr bwMode="gray">
          <a:xfrm>
            <a:off x="10766738" y="116441"/>
            <a:ext cx="1269922"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
        <p:nvSpPr>
          <p:cNvPr id="30" name="矩形 29"/>
          <p:cNvSpPr/>
          <p:nvPr/>
        </p:nvSpPr>
        <p:spPr bwMode="gray">
          <a:xfrm>
            <a:off x="1143469" y="5551673"/>
            <a:ext cx="10147985"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ip-prefix bb index 10 permit 10.1.1.0 24 greater-equal 26 less-equal 32</a:t>
            </a:r>
          </a:p>
        </p:txBody>
      </p:sp>
      <p:grpSp>
        <p:nvGrpSpPr>
          <p:cNvPr id="31" name="组合 30"/>
          <p:cNvGrpSpPr/>
          <p:nvPr/>
        </p:nvGrpSpPr>
        <p:grpSpPr bwMode="gray">
          <a:xfrm>
            <a:off x="2519892" y="1562629"/>
            <a:ext cx="7152215" cy="1664196"/>
            <a:chOff x="1752097" y="1808820"/>
            <a:chExt cx="7152215" cy="1664196"/>
          </a:xfrm>
        </p:grpSpPr>
        <p:grpSp>
          <p:nvGrpSpPr>
            <p:cNvPr id="32" name="组合 31"/>
            <p:cNvGrpSpPr/>
            <p:nvPr/>
          </p:nvGrpSpPr>
          <p:grpSpPr bwMode="gray">
            <a:xfrm>
              <a:off x="1752097" y="1808820"/>
              <a:ext cx="2440923" cy="1664196"/>
              <a:chOff x="9037787" y="1665498"/>
              <a:chExt cx="2440923" cy="1664196"/>
            </a:xfrm>
          </p:grpSpPr>
          <p:pic>
            <p:nvPicPr>
              <p:cNvPr id="46" name="图片 45"/>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bwMode="gray">
              <a:xfrm>
                <a:off x="9037787" y="1665498"/>
                <a:ext cx="2440923" cy="1664196"/>
              </a:xfrm>
              <a:prstGeom prst="rect">
                <a:avLst/>
              </a:prstGeom>
            </p:spPr>
          </p:pic>
          <p:sp>
            <p:nvSpPr>
              <p:cNvPr id="47" name="文本框 46"/>
              <p:cNvSpPr txBox="1"/>
              <p:nvPr/>
            </p:nvSpPr>
            <p:spPr bwMode="gray">
              <a:xfrm>
                <a:off x="9709103" y="1953530"/>
                <a:ext cx="1102800" cy="117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10.1.0.0/16</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10.1.1.0/26</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10.1.1.1/32</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grpSp>
        <p:sp>
          <p:nvSpPr>
            <p:cNvPr id="33" name="圆角矩形 32"/>
            <p:cNvSpPr/>
            <p:nvPr/>
          </p:nvSpPr>
          <p:spPr bwMode="gray">
            <a:xfrm>
              <a:off x="4177324" y="2096852"/>
              <a:ext cx="4438956" cy="1361681"/>
            </a:xfrm>
            <a:prstGeom prst="roundRect">
              <a:avLst/>
            </a:prstGeom>
            <a:solidFill>
              <a:srgbClr val="F4FBFE"/>
            </a:solidFill>
            <a:ln w="9525" cap="flat" cmpd="sng" algn="ctr">
              <a:solidFill>
                <a:srgbClr val="99DFF9"/>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7011329" y="2943610"/>
              <a:ext cx="780597" cy="37794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800" b="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863752" y="2420888"/>
              <a:ext cx="658536" cy="540000"/>
            </a:xfrm>
            <a:prstGeom prst="rect">
              <a:avLst/>
            </a:prstGeom>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132004" y="2420888"/>
              <a:ext cx="658536" cy="540000"/>
            </a:xfrm>
            <a:prstGeom prst="rect">
              <a:avLst/>
            </a:prstGeom>
          </p:spPr>
        </p:pic>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245776" y="2420888"/>
              <a:ext cx="658536" cy="540000"/>
            </a:xfrm>
            <a:prstGeom prst="rect">
              <a:avLst/>
            </a:prstGeom>
          </p:spPr>
        </p:pic>
        <p:cxnSp>
          <p:nvCxnSpPr>
            <p:cNvPr id="38" name="直接连接符 37"/>
            <p:cNvCxnSpPr>
              <a:stCxn id="35" idx="3"/>
              <a:endCxn id="36" idx="1"/>
            </p:cNvCxnSpPr>
            <p:nvPr/>
          </p:nvCxnSpPr>
          <p:spPr bwMode="gray">
            <a:xfrm>
              <a:off x="4522288" y="2690888"/>
              <a:ext cx="160971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9" name="直接连接符 38"/>
            <p:cNvCxnSpPr>
              <a:stCxn id="36" idx="3"/>
              <a:endCxn id="37" idx="1"/>
            </p:cNvCxnSpPr>
            <p:nvPr/>
          </p:nvCxnSpPr>
          <p:spPr bwMode="gray">
            <a:xfrm>
              <a:off x="6790540" y="2690888"/>
              <a:ext cx="14552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0" name="文本框 39"/>
            <p:cNvSpPr txBox="1"/>
            <p:nvPr/>
          </p:nvSpPr>
          <p:spPr bwMode="gray">
            <a:xfrm>
              <a:off x="3983645" y="2943610"/>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41" name="文本框 40"/>
            <p:cNvSpPr txBox="1"/>
            <p:nvPr/>
          </p:nvSpPr>
          <p:spPr bwMode="gray">
            <a:xfrm>
              <a:off x="6239191" y="294361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sp>
          <p:nvSpPr>
            <p:cNvPr id="42" name="文本框 41"/>
            <p:cNvSpPr txBox="1"/>
            <p:nvPr/>
          </p:nvSpPr>
          <p:spPr bwMode="gray">
            <a:xfrm>
              <a:off x="8340130" y="294361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grpSp>
          <p:nvGrpSpPr>
            <p:cNvPr id="43" name="组合 42"/>
            <p:cNvGrpSpPr/>
            <p:nvPr/>
          </p:nvGrpSpPr>
          <p:grpSpPr bwMode="gray">
            <a:xfrm>
              <a:off x="4835860" y="2240868"/>
              <a:ext cx="1152128" cy="360040"/>
              <a:chOff x="5735960" y="3176972"/>
              <a:chExt cx="1152128" cy="360040"/>
            </a:xfrm>
          </p:grpSpPr>
          <p:cxnSp>
            <p:nvCxnSpPr>
              <p:cNvPr id="44" name="直接箭头连接符 43"/>
              <p:cNvCxnSpPr/>
              <p:nvPr/>
            </p:nvCxnSpPr>
            <p:spPr bwMode="gray">
              <a:xfrm flipH="1">
                <a:off x="5735960" y="3537012"/>
                <a:ext cx="1152128" cy="0"/>
              </a:xfrm>
              <a:prstGeom prst="straightConnector1">
                <a:avLst/>
              </a:prstGeom>
              <a:solidFill>
                <a:schemeClr val="accent1"/>
              </a:solidFill>
              <a:ln w="28575" cap="flat" cmpd="sng" algn="ctr">
                <a:solidFill>
                  <a:srgbClr val="EC7061"/>
                </a:solidFill>
                <a:prstDash val="solid"/>
                <a:round/>
                <a:headEnd type="triangle" w="med" len="med"/>
                <a:tailEnd type="none" w="med" len="med"/>
              </a:ln>
              <a:effectLst/>
            </p:spPr>
          </p:cxnSp>
          <p:sp>
            <p:nvSpPr>
              <p:cNvPr id="45" name="文本框 44"/>
              <p:cNvSpPr txBox="1"/>
              <p:nvPr/>
            </p:nvSpPr>
            <p:spPr bwMode="gray">
              <a:xfrm>
                <a:off x="5892385" y="3176972"/>
                <a:ext cx="836702"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Routes</a:t>
                </a:r>
              </a:p>
            </p:txBody>
          </p:sp>
        </p:grpSp>
      </p:grpSp>
      <p:sp>
        <p:nvSpPr>
          <p:cNvPr id="48" name="圆角矩形标注 47"/>
          <p:cNvSpPr/>
          <p:nvPr/>
        </p:nvSpPr>
        <p:spPr bwMode="gray">
          <a:xfrm>
            <a:off x="4477278" y="1508654"/>
            <a:ext cx="2241958" cy="432048"/>
          </a:xfrm>
          <a:prstGeom prst="wedgeRoundRectCallout">
            <a:avLst>
              <a:gd name="adj1" fmla="val -29267"/>
              <a:gd name="adj2" fmla="val 91808"/>
              <a:gd name="adj3" fmla="val 16667"/>
            </a:avLst>
          </a:prstGeom>
          <a:solidFill>
            <a:srgbClr val="FFFFCC"/>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 an IP prefix list to filter routes.</a:t>
            </a:r>
          </a:p>
        </p:txBody>
      </p:sp>
    </p:spTree>
    <p:extLst>
      <p:ext uri="{BB962C8B-B14F-4D97-AF65-F5344CB8AC3E}">
        <p14:creationId xmlns:p14="http://schemas.microsoft.com/office/powerpoint/2010/main" val="4496963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bwMode="gray">
          <a:xfrm>
            <a:off x="468317" y="3716338"/>
            <a:ext cx="11276183" cy="2665412"/>
          </a:xfrm>
        </p:spPr>
        <p:txBody>
          <a:bodyPr wrap="square">
            <a:noAutofit/>
          </a:bodyPr>
          <a:lstStyle/>
          <a:p>
            <a:pPr marL="0" indent="0">
              <a:buNone/>
            </a:pPr>
            <a:r>
              <a:rPr lang="en-US" sz="1800" b="1" dirty="0">
                <a:sym typeface="Huawei Sans" panose="020C0503030203020204" pitchFamily="34" charset="0"/>
              </a:rPr>
              <a:t>Wildcard </a:t>
            </a:r>
            <a:r>
              <a:rPr lang="en-US" sz="1800" b="1" dirty="0" smtClean="0">
                <a:sym typeface="Huawei Sans" panose="020C0503030203020204" pitchFamily="34" charset="0"/>
              </a:rPr>
              <a:t>address matching</a:t>
            </a:r>
            <a:endParaRPr lang="en-US" sz="1800" b="1" dirty="0">
              <a:sym typeface="Huawei Sans" panose="020C0503030203020204" pitchFamily="34" charset="0"/>
            </a:endParaRPr>
          </a:p>
          <a:p>
            <a:pPr lvl="1"/>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600" dirty="0">
                <a:latin typeface="Huawei Sans" panose="020C0503030203020204" pitchFamily="34" charset="0"/>
                <a:ea typeface="方正兰亭黑简体" panose="02000000000000000000" pitchFamily="2" charset="-122"/>
                <a:sym typeface="Huawei Sans" panose="020C0503030203020204" pitchFamily="34" charset="0"/>
              </a:rPr>
              <a:t>Case 1: All routes with the mask length ranging from 8 to 32 bits are permitted.</a:t>
            </a:r>
          </a:p>
          <a:p>
            <a:pPr lvl="1"/>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sz="1600" dirty="0">
                <a:latin typeface="Huawei Sans" panose="020C0503030203020204" pitchFamily="34" charset="0"/>
                <a:ea typeface="方正兰亭黑简体" panose="02000000000000000000" pitchFamily="2" charset="-122"/>
                <a:sym typeface="Huawei Sans" panose="020C0503030203020204" pitchFamily="34" charset="0"/>
              </a:rPr>
              <a:t>Case 2: The route 10.1.0.0/16 is permitted, and other routes are rejected.</a:t>
            </a:r>
          </a:p>
        </p:txBody>
      </p:sp>
      <p:sp>
        <p:nvSpPr>
          <p:cNvPr id="2" name="标题 1"/>
          <p:cNvSpPr>
            <a:spLocks noGrp="1"/>
          </p:cNvSpPr>
          <p:nvPr>
            <p:ph type="title"/>
          </p:nvPr>
        </p:nvSpPr>
        <p:spPr bwMode="gray">
          <a:xfrm>
            <a:off x="1594177" y="410400"/>
            <a:ext cx="9827761" cy="640800"/>
          </a:xfrm>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IP Prefix Configuration Example (3)</a:t>
            </a:r>
          </a:p>
        </p:txBody>
      </p:sp>
      <p:sp>
        <p:nvSpPr>
          <p:cNvPr id="3" name="矩形 2"/>
          <p:cNvSpPr/>
          <p:nvPr/>
        </p:nvSpPr>
        <p:spPr bwMode="gray">
          <a:xfrm>
            <a:off x="1143469" y="4259438"/>
            <a:ext cx="10147985"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ip-prefix aa index 10 permit 10.0.0.0 8 less-equal 32</a:t>
            </a:r>
          </a:p>
        </p:txBody>
      </p:sp>
      <p:sp>
        <p:nvSpPr>
          <p:cNvPr id="15" name="五边形 14"/>
          <p:cNvSpPr/>
          <p:nvPr/>
        </p:nvSpPr>
        <p:spPr bwMode="gray">
          <a:xfrm>
            <a:off x="10133016" y="116441"/>
            <a:ext cx="72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16" name="燕尾形 15"/>
          <p:cNvSpPr/>
          <p:nvPr/>
        </p:nvSpPr>
        <p:spPr bwMode="gray">
          <a:xfrm>
            <a:off x="10766738" y="116441"/>
            <a:ext cx="1269922"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
        <p:nvSpPr>
          <p:cNvPr id="30" name="矩形 29"/>
          <p:cNvSpPr/>
          <p:nvPr/>
        </p:nvSpPr>
        <p:spPr bwMode="gray">
          <a:xfrm>
            <a:off x="1143469" y="5170249"/>
            <a:ext cx="10147985" cy="584775"/>
          </a:xfrm>
          <a:prstGeom prst="rect">
            <a:avLst/>
          </a:prstGeom>
          <a:solidFill>
            <a:srgbClr val="F4FBFE"/>
          </a:solidFill>
          <a:ln>
            <a:solidFill>
              <a:srgbClr val="99DFF9"/>
            </a:solidFill>
          </a:ln>
        </p:spPr>
        <p:txBody>
          <a:bodyPr wrap="square">
            <a:noAutofit/>
          </a:bodyPr>
          <a:lstStyle/>
          <a:p>
            <a:pPr fontAlgn="ct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-prefix bb index 10 deny 10.1.1.0 24 less-equal 32</a:t>
            </a:r>
          </a:p>
          <a:p>
            <a:pPr fontAlgn="ct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-prefix bb index 20 permit 10.1.0.0 16 less-equal 32</a:t>
            </a:r>
          </a:p>
        </p:txBody>
      </p:sp>
      <p:grpSp>
        <p:nvGrpSpPr>
          <p:cNvPr id="31" name="组合 30"/>
          <p:cNvGrpSpPr/>
          <p:nvPr/>
        </p:nvGrpSpPr>
        <p:grpSpPr bwMode="gray">
          <a:xfrm>
            <a:off x="2519892" y="1562629"/>
            <a:ext cx="7152215" cy="1664196"/>
            <a:chOff x="1752097" y="1808820"/>
            <a:chExt cx="7152215" cy="1664196"/>
          </a:xfrm>
        </p:grpSpPr>
        <p:grpSp>
          <p:nvGrpSpPr>
            <p:cNvPr id="32" name="组合 31"/>
            <p:cNvGrpSpPr/>
            <p:nvPr/>
          </p:nvGrpSpPr>
          <p:grpSpPr bwMode="gray">
            <a:xfrm>
              <a:off x="1752097" y="1808820"/>
              <a:ext cx="2440923" cy="1664196"/>
              <a:chOff x="9037787" y="1665498"/>
              <a:chExt cx="2440923" cy="1664196"/>
            </a:xfrm>
          </p:grpSpPr>
          <p:pic>
            <p:nvPicPr>
              <p:cNvPr id="46" name="图片 45"/>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bwMode="gray">
              <a:xfrm>
                <a:off x="9037787" y="1665498"/>
                <a:ext cx="2440923" cy="1664196"/>
              </a:xfrm>
              <a:prstGeom prst="rect">
                <a:avLst/>
              </a:prstGeom>
            </p:spPr>
          </p:pic>
          <p:sp>
            <p:nvSpPr>
              <p:cNvPr id="47" name="文本框 46"/>
              <p:cNvSpPr txBox="1"/>
              <p:nvPr/>
            </p:nvSpPr>
            <p:spPr bwMode="gray">
              <a:xfrm>
                <a:off x="9709103" y="1953530"/>
                <a:ext cx="1102800" cy="117816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10.1.0.0/16</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10.1.1.0/26</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10.1.1.1/32</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grpSp>
        <p:sp>
          <p:nvSpPr>
            <p:cNvPr id="33" name="圆角矩形 32"/>
            <p:cNvSpPr/>
            <p:nvPr/>
          </p:nvSpPr>
          <p:spPr bwMode="gray">
            <a:xfrm>
              <a:off x="4177324" y="2096852"/>
              <a:ext cx="4438956" cy="1361681"/>
            </a:xfrm>
            <a:prstGeom prst="roundRect">
              <a:avLst/>
            </a:prstGeom>
            <a:solidFill>
              <a:srgbClr val="F4FBFE"/>
            </a:solidFill>
            <a:ln w="9525" cap="flat" cmpd="sng" algn="ctr">
              <a:solidFill>
                <a:srgbClr val="99DFF9"/>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7011329" y="2943610"/>
              <a:ext cx="780597" cy="37794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800" b="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863752" y="2420888"/>
              <a:ext cx="658536" cy="540000"/>
            </a:xfrm>
            <a:prstGeom prst="rect">
              <a:avLst/>
            </a:prstGeom>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132004" y="2420888"/>
              <a:ext cx="658536" cy="540000"/>
            </a:xfrm>
            <a:prstGeom prst="rect">
              <a:avLst/>
            </a:prstGeom>
          </p:spPr>
        </p:pic>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245776" y="2420888"/>
              <a:ext cx="658536" cy="540000"/>
            </a:xfrm>
            <a:prstGeom prst="rect">
              <a:avLst/>
            </a:prstGeom>
          </p:spPr>
        </p:pic>
        <p:cxnSp>
          <p:nvCxnSpPr>
            <p:cNvPr id="38" name="直接连接符 37"/>
            <p:cNvCxnSpPr>
              <a:stCxn id="35" idx="3"/>
              <a:endCxn id="36" idx="1"/>
            </p:cNvCxnSpPr>
            <p:nvPr/>
          </p:nvCxnSpPr>
          <p:spPr bwMode="gray">
            <a:xfrm>
              <a:off x="4522288" y="2690888"/>
              <a:ext cx="160971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9" name="直接连接符 38"/>
            <p:cNvCxnSpPr>
              <a:stCxn id="36" idx="3"/>
              <a:endCxn id="37" idx="1"/>
            </p:cNvCxnSpPr>
            <p:nvPr/>
          </p:nvCxnSpPr>
          <p:spPr bwMode="gray">
            <a:xfrm>
              <a:off x="6790540" y="2690888"/>
              <a:ext cx="14552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0" name="文本框 39"/>
            <p:cNvSpPr txBox="1"/>
            <p:nvPr/>
          </p:nvSpPr>
          <p:spPr bwMode="gray">
            <a:xfrm>
              <a:off x="3983645" y="2943610"/>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41" name="文本框 40"/>
            <p:cNvSpPr txBox="1"/>
            <p:nvPr/>
          </p:nvSpPr>
          <p:spPr bwMode="gray">
            <a:xfrm>
              <a:off x="6239191" y="294361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sp>
          <p:nvSpPr>
            <p:cNvPr id="42" name="文本框 41"/>
            <p:cNvSpPr txBox="1"/>
            <p:nvPr/>
          </p:nvSpPr>
          <p:spPr bwMode="gray">
            <a:xfrm>
              <a:off x="8340130" y="294361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grpSp>
          <p:nvGrpSpPr>
            <p:cNvPr id="43" name="组合 42"/>
            <p:cNvGrpSpPr/>
            <p:nvPr/>
          </p:nvGrpSpPr>
          <p:grpSpPr bwMode="gray">
            <a:xfrm>
              <a:off x="4835860" y="2240868"/>
              <a:ext cx="1152128" cy="360040"/>
              <a:chOff x="5735960" y="3176972"/>
              <a:chExt cx="1152128" cy="360040"/>
            </a:xfrm>
          </p:grpSpPr>
          <p:cxnSp>
            <p:nvCxnSpPr>
              <p:cNvPr id="44" name="直接箭头连接符 43"/>
              <p:cNvCxnSpPr/>
              <p:nvPr/>
            </p:nvCxnSpPr>
            <p:spPr bwMode="gray">
              <a:xfrm flipH="1">
                <a:off x="5735960" y="3537012"/>
                <a:ext cx="1152128" cy="0"/>
              </a:xfrm>
              <a:prstGeom prst="straightConnector1">
                <a:avLst/>
              </a:prstGeom>
              <a:solidFill>
                <a:schemeClr val="accent1"/>
              </a:solidFill>
              <a:ln w="28575" cap="flat" cmpd="sng" algn="ctr">
                <a:solidFill>
                  <a:srgbClr val="EC7061"/>
                </a:solidFill>
                <a:prstDash val="solid"/>
                <a:round/>
                <a:headEnd type="triangle" w="med" len="med"/>
                <a:tailEnd type="none" w="med" len="med"/>
              </a:ln>
              <a:effectLst/>
            </p:spPr>
          </p:cxnSp>
          <p:sp>
            <p:nvSpPr>
              <p:cNvPr id="45" name="文本框 44"/>
              <p:cNvSpPr txBox="1"/>
              <p:nvPr/>
            </p:nvSpPr>
            <p:spPr bwMode="gray">
              <a:xfrm>
                <a:off x="5892385" y="3176972"/>
                <a:ext cx="836702"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Routes</a:t>
                </a:r>
              </a:p>
            </p:txBody>
          </p:sp>
        </p:grpSp>
      </p:grpSp>
      <p:sp>
        <p:nvSpPr>
          <p:cNvPr id="48" name="圆角矩形标注 47"/>
          <p:cNvSpPr/>
          <p:nvPr/>
        </p:nvSpPr>
        <p:spPr bwMode="gray">
          <a:xfrm>
            <a:off x="4477278" y="1508654"/>
            <a:ext cx="2241958" cy="432048"/>
          </a:xfrm>
          <a:prstGeom prst="wedgeRoundRectCallout">
            <a:avLst>
              <a:gd name="adj1" fmla="val -29267"/>
              <a:gd name="adj2" fmla="val 91808"/>
              <a:gd name="adj3" fmla="val 16667"/>
            </a:avLst>
          </a:prstGeom>
          <a:solidFill>
            <a:srgbClr val="FFFFCC"/>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 an IP prefix list to filter routes.</a:t>
            </a:r>
          </a:p>
        </p:txBody>
      </p:sp>
    </p:spTree>
    <p:extLst>
      <p:ext uri="{BB962C8B-B14F-4D97-AF65-F5344CB8AC3E}">
        <p14:creationId xmlns:p14="http://schemas.microsoft.com/office/powerpoint/2010/main" val="6312463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Routing Control Overview</a:t>
            </a:r>
          </a:p>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Route Control Tool</a:t>
            </a:r>
          </a:p>
          <a:p>
            <a:pPr lvl="1"/>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 Matching Tool</a:t>
            </a:r>
          </a:p>
          <a:p>
            <a:pPr lvl="1">
              <a:buFont typeface="微软雅黑" panose="020B0503020204020204" pitchFamily="34" charset="-122"/>
              <a:buChar char="▪"/>
            </a:pP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Route-Policy</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 Control Cases</a:t>
            </a: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552492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sz="2000" dirty="0" smtClean="0">
                <a:sym typeface="Huawei Sans" panose="020C0503030203020204" pitchFamily="34" charset="0"/>
              </a:rPr>
              <a:t>The filter-policy is a common tool for filtering routing information. It can filter routes to be accepted, advertised, and imported. The filter-policy applies to IS-IS, OSPF, and BGP.</a:t>
            </a:r>
          </a:p>
          <a:p>
            <a:endParaRPr lang="en-US" altLang="zh-CN" sz="2000" dirty="0" smtClean="0">
              <a:sym typeface="Huawei Sans" panose="020C0503030203020204" pitchFamily="34" charset="0"/>
            </a:endParaRPr>
          </a:p>
          <a:p>
            <a:endParaRPr lang="en-US" altLang="zh-CN" sz="2000" dirty="0" smtClean="0">
              <a:sym typeface="Huawei Sans" panose="020C0503030203020204" pitchFamily="34" charset="0"/>
            </a:endParaRPr>
          </a:p>
          <a:p>
            <a:endParaRPr lang="en-US" altLang="zh-CN" sz="2000" dirty="0" smtClean="0">
              <a:sym typeface="Huawei Sans" panose="020C0503030203020204" pitchFamily="34" charset="0"/>
            </a:endParaRPr>
          </a:p>
          <a:p>
            <a:endParaRPr lang="en-US" altLang="zh-CN" sz="2000" dirty="0" smtClean="0">
              <a:sym typeface="Huawei Sans" panose="020C0503030203020204" pitchFamily="34" charset="0"/>
            </a:endParaRPr>
          </a:p>
          <a:p>
            <a:endParaRPr lang="en-US" altLang="zh-CN" sz="2000" dirty="0" smtClean="0">
              <a:sym typeface="Huawei Sans" panose="020C0503030203020204" pitchFamily="34" charset="0"/>
            </a:endParaRPr>
          </a:p>
          <a:p>
            <a:r>
              <a:rPr lang="en-US" sz="2000" dirty="0" smtClean="0">
                <a:sym typeface="Huawei Sans" panose="020C0503030203020204" pitchFamily="34" charset="0"/>
              </a:rPr>
              <a:t>As shown in the preceding figure, BGP runs between R1, R2, and R3. Routes are transmitted between devices. To filter certain routing information as needed, you can use the filter-policy.</a:t>
            </a:r>
            <a:endParaRPr lang="en-US" sz="2000" dirty="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Policy Tool 1: Filter-Policy</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五边形 27"/>
          <p:cNvSpPr/>
          <p:nvPr/>
        </p:nvSpPr>
        <p:spPr bwMode="gray">
          <a:xfrm>
            <a:off x="9592684" y="26288"/>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30" name="燕尾形 29"/>
          <p:cNvSpPr/>
          <p:nvPr/>
        </p:nvSpPr>
        <p:spPr bwMode="gray">
          <a:xfrm>
            <a:off x="10766738" y="26288"/>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
        <p:nvSpPr>
          <p:cNvPr id="29" name="矩形 28"/>
          <p:cNvSpPr/>
          <p:nvPr/>
        </p:nvSpPr>
        <p:spPr bwMode="gray">
          <a:xfrm>
            <a:off x="2963653" y="2852242"/>
            <a:ext cx="6239790" cy="1728192"/>
          </a:xfrm>
          <a:prstGeom prst="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4572874" y="4113076"/>
            <a:ext cx="637931" cy="37794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8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BGP</a:t>
            </a: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82613" y="3446338"/>
            <a:ext cx="658536" cy="540000"/>
          </a:xfrm>
          <a:prstGeom prst="rect">
            <a:avLst/>
          </a:prstGeom>
        </p:spPr>
      </p:pic>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771647" y="3446338"/>
            <a:ext cx="658536" cy="540000"/>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60681" y="3446338"/>
            <a:ext cx="658536" cy="540000"/>
          </a:xfrm>
          <a:prstGeom prst="rect">
            <a:avLst/>
          </a:prstGeom>
        </p:spPr>
      </p:pic>
      <p:cxnSp>
        <p:nvCxnSpPr>
          <p:cNvPr id="35" name="直接连接符 34"/>
          <p:cNvCxnSpPr>
            <a:stCxn id="32" idx="3"/>
            <a:endCxn id="33" idx="1"/>
          </p:cNvCxnSpPr>
          <p:nvPr/>
        </p:nvCxnSpPr>
        <p:spPr bwMode="gray">
          <a:xfrm>
            <a:off x="4041149" y="3716338"/>
            <a:ext cx="173049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a:stCxn id="33" idx="3"/>
            <a:endCxn id="34" idx="1"/>
          </p:cNvCxnSpPr>
          <p:nvPr/>
        </p:nvCxnSpPr>
        <p:spPr bwMode="gray">
          <a:xfrm>
            <a:off x="6430183" y="3716338"/>
            <a:ext cx="173049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7" name="文本框 36"/>
          <p:cNvSpPr txBox="1"/>
          <p:nvPr/>
        </p:nvSpPr>
        <p:spPr bwMode="gray">
          <a:xfrm>
            <a:off x="3502506" y="3969060"/>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38" name="文本框 37"/>
          <p:cNvSpPr txBox="1"/>
          <p:nvPr/>
        </p:nvSpPr>
        <p:spPr bwMode="gray">
          <a:xfrm>
            <a:off x="5878834" y="396906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sp>
        <p:nvSpPr>
          <p:cNvPr id="39" name="文本框 38"/>
          <p:cNvSpPr txBox="1"/>
          <p:nvPr/>
        </p:nvSpPr>
        <p:spPr bwMode="gray">
          <a:xfrm>
            <a:off x="8255035" y="396906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cxnSp>
        <p:nvCxnSpPr>
          <p:cNvPr id="40" name="直接箭头连接符 39"/>
          <p:cNvCxnSpPr/>
          <p:nvPr/>
        </p:nvCxnSpPr>
        <p:spPr bwMode="gray">
          <a:xfrm flipH="1">
            <a:off x="5626452" y="2778195"/>
            <a:ext cx="900000" cy="0"/>
          </a:xfrm>
          <a:prstGeom prst="straightConnector1">
            <a:avLst/>
          </a:prstGeom>
          <a:solidFill>
            <a:schemeClr val="accent1"/>
          </a:solidFill>
          <a:ln w="28575" cap="flat" cmpd="sng" algn="ctr">
            <a:solidFill>
              <a:srgbClr val="EC7061"/>
            </a:solidFill>
            <a:prstDash val="solid"/>
            <a:round/>
            <a:headEnd type="triangle" w="med" len="med"/>
            <a:tailEnd type="none" w="med" len="med"/>
          </a:ln>
          <a:effectLst/>
        </p:spPr>
      </p:cxnSp>
      <p:sp>
        <p:nvSpPr>
          <p:cNvPr id="41" name="圆角矩形 40"/>
          <p:cNvSpPr/>
          <p:nvPr/>
        </p:nvSpPr>
        <p:spPr bwMode="gray">
          <a:xfrm>
            <a:off x="3779130" y="2276872"/>
            <a:ext cx="1692188" cy="972108"/>
          </a:xfrm>
          <a:prstGeom prst="roundRect">
            <a:avLst/>
          </a:prstGeom>
          <a:solidFill>
            <a:srgbClr val="FFFFCC"/>
          </a:solidFill>
          <a:ln w="9525" cap="flat" cmpd="sng" algn="ctr">
            <a:solidFill>
              <a:srgbClr val="FFD17D"/>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10.1.1.0</a:t>
            </a:r>
          </a:p>
          <a:p>
            <a:pPr algn="ct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10.1.2.0</a:t>
            </a:r>
          </a:p>
          <a:p>
            <a:pPr algn="ct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10.1.3.0</a:t>
            </a:r>
          </a:p>
        </p:txBody>
      </p:sp>
      <p:grpSp>
        <p:nvGrpSpPr>
          <p:cNvPr id="42" name="组合 41"/>
          <p:cNvGrpSpPr/>
          <p:nvPr/>
        </p:nvGrpSpPr>
        <p:grpSpPr bwMode="gray">
          <a:xfrm>
            <a:off x="6765003" y="2276872"/>
            <a:ext cx="1692188" cy="972108"/>
            <a:chOff x="6432489" y="2276872"/>
            <a:chExt cx="1692188" cy="972108"/>
          </a:xfrm>
          <a:solidFill>
            <a:srgbClr val="FFFFCC"/>
          </a:solidFill>
        </p:grpSpPr>
        <p:sp>
          <p:nvSpPr>
            <p:cNvPr id="43" name="圆角矩形 42"/>
            <p:cNvSpPr/>
            <p:nvPr/>
          </p:nvSpPr>
          <p:spPr bwMode="gray">
            <a:xfrm>
              <a:off x="6432489" y="2276872"/>
              <a:ext cx="1692188" cy="972108"/>
            </a:xfrm>
            <a:prstGeom prst="roundRect">
              <a:avLst/>
            </a:prstGeom>
            <a:grpFill/>
            <a:ln w="9525" cap="flat" cmpd="sng" algn="ctr">
              <a:solidFill>
                <a:srgbClr val="FFD17D"/>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914400" fontAlgn="ctr">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10.1.1.0</a:t>
              </a:r>
            </a:p>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10.1.2.0</a:t>
              </a:r>
            </a:p>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10.1.3.0</a:t>
              </a:r>
            </a:p>
          </p:txBody>
        </p:sp>
        <p:cxnSp>
          <p:nvCxnSpPr>
            <p:cNvPr id="44" name="直接箭头连接符 43"/>
            <p:cNvCxnSpPr/>
            <p:nvPr/>
          </p:nvCxnSpPr>
          <p:spPr bwMode="gray">
            <a:xfrm flipH="1">
              <a:off x="6612653" y="2996952"/>
              <a:ext cx="1296000" cy="0"/>
            </a:xfrm>
            <a:prstGeom prst="straightConnector1">
              <a:avLst/>
            </a:prstGeom>
            <a:grpFill/>
            <a:ln w="28575" cap="flat" cmpd="sng" algn="ctr">
              <a:solidFill>
                <a:srgbClr val="EC7061"/>
              </a:solidFill>
              <a:prstDash val="solid"/>
              <a:round/>
              <a:headEnd type="none" w="med" len="med"/>
              <a:tailEnd type="none" w="med" len="med"/>
            </a:ln>
            <a:effectLst/>
          </p:spPr>
        </p:cxnSp>
      </p:grpSp>
      <p:sp>
        <p:nvSpPr>
          <p:cNvPr id="46" name="iŝľîḍè"/>
          <p:cNvSpPr/>
          <p:nvPr/>
        </p:nvSpPr>
        <p:spPr bwMode="gray">
          <a:xfrm>
            <a:off x="5408161" y="2409192"/>
            <a:ext cx="1350774" cy="431354"/>
          </a:xfrm>
          <a:prstGeom prst="rect">
            <a:avLst/>
          </a:prstGeom>
        </p:spPr>
        <p:txBody>
          <a:bodyPr wrap="square" lIns="91440" tIns="45720" rIns="91440" bIns="45720" anchor="ctr" anchorCtr="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Filter-Policy</a:t>
            </a:r>
          </a:p>
        </p:txBody>
      </p:sp>
    </p:spTree>
    <p:extLst>
      <p:ext uri="{BB962C8B-B14F-4D97-AF65-F5344CB8AC3E}">
        <p14:creationId xmlns:p14="http://schemas.microsoft.com/office/powerpoint/2010/main" val="13438089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p:cNvSpPr>
            <a:spLocks noGrp="1"/>
          </p:cNvSpPr>
          <p:nvPr>
            <p:ph type="body" sz="quarter" idx="10"/>
          </p:nvPr>
        </p:nvSpPr>
        <p:spPr bwMode="gray">
          <a:xfrm>
            <a:off x="451877" y="1242453"/>
            <a:ext cx="11306175" cy="1310813"/>
          </a:xfrm>
        </p:spPr>
        <p:txBody>
          <a:bodyPr/>
          <a:lstStyle/>
          <a:p>
            <a:pPr marL="0" indent="0">
              <a:buNone/>
            </a:pPr>
            <a:r>
              <a:rPr lang="en-US" sz="2000" dirty="0" smtClean="0">
                <a:sym typeface="Huawei Sans" panose="020C0503030203020204" pitchFamily="34" charset="0"/>
              </a:rPr>
              <a:t>In distance-vector routing protocols, routing information is transmitted between devices. To filter such information, you can use filter-policies. The following figure shows the locations where the filter-policies take effect in the inbound and outbound directions.</a:t>
            </a:r>
          </a:p>
          <a:p>
            <a:endParaRPr lang="zh-CN" altLang="en-US" sz="20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Filter-Policy Application in Distance-Vector Routing Protocols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Rectangle 23"/>
          <p:cNvSpPr>
            <a:spLocks noChangeArrowheads="1"/>
          </p:cNvSpPr>
          <p:nvPr/>
        </p:nvSpPr>
        <p:spPr bwMode="gray">
          <a:xfrm>
            <a:off x="6984228" y="3098222"/>
            <a:ext cx="1876425" cy="2544280"/>
          </a:xfrm>
          <a:prstGeom prst="rect">
            <a:avLst/>
          </a:prstGeom>
          <a:solidFill>
            <a:srgbClr val="F4FBFE"/>
          </a:solidFill>
          <a:ln w="19050">
            <a:solidFill>
              <a:srgbClr val="99DFF9"/>
            </a:solidFill>
            <a:prstDash val="dash"/>
            <a:miter lim="800000"/>
            <a:headEnd/>
            <a:tailEnd/>
          </a:ln>
          <a:effectLst/>
          <a:ex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 name="Rectangle 21"/>
          <p:cNvSpPr>
            <a:spLocks noChangeArrowheads="1"/>
          </p:cNvSpPr>
          <p:nvPr/>
        </p:nvSpPr>
        <p:spPr bwMode="gray">
          <a:xfrm>
            <a:off x="3227623" y="3098222"/>
            <a:ext cx="1876425" cy="2544280"/>
          </a:xfrm>
          <a:prstGeom prst="rect">
            <a:avLst/>
          </a:prstGeom>
          <a:solidFill>
            <a:srgbClr val="F4FBFE"/>
          </a:solidFill>
          <a:ln w="19050">
            <a:solidFill>
              <a:srgbClr val="99DFF9"/>
            </a:solidFill>
            <a:prstDash val="dash"/>
            <a:miter lim="800000"/>
            <a:headEnd/>
            <a:tailEnd/>
          </a:ln>
          <a:effectLst/>
          <a:ex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 name="Text Box 4"/>
          <p:cNvSpPr txBox="1">
            <a:spLocks noChangeArrowheads="1"/>
          </p:cNvSpPr>
          <p:nvPr/>
        </p:nvSpPr>
        <p:spPr bwMode="gray">
          <a:xfrm>
            <a:off x="3611798" y="3365358"/>
            <a:ext cx="1224062" cy="338554"/>
          </a:xfrm>
          <a:prstGeom prst="rect">
            <a:avLst/>
          </a:prstGeom>
          <a:solidFill>
            <a:srgbClr val="FFFFCC"/>
          </a:solidFill>
          <a:ln w="19050">
            <a:solidFill>
              <a:srgbClr val="FFD17D"/>
            </a:solidFill>
            <a:miter lim="800000"/>
            <a:headEnd/>
            <a:tailEnd/>
          </a:ln>
          <a:effectLst/>
          <a:extLst/>
        </p:spPr>
        <p:txBody>
          <a:bodyPr wrap="square">
            <a:noAutofit/>
          </a:bodyPr>
          <a:lstStyle/>
          <a:p>
            <a:pPr algn="ctr" fontAlgn="ctr">
              <a:spcBef>
                <a:spcPct val="50000"/>
              </a:spcBef>
            </a:pPr>
            <a:r>
              <a:rPr lang="en-US" sz="16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a:t>
            </a:r>
            <a:r>
              <a:rPr lang="en-US" sz="1600" b="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atabase</a:t>
            </a:r>
          </a:p>
        </p:txBody>
      </p:sp>
      <p:sp>
        <p:nvSpPr>
          <p:cNvPr id="7" name="Text Box 5"/>
          <p:cNvSpPr txBox="1">
            <a:spLocks noChangeArrowheads="1"/>
          </p:cNvSpPr>
          <p:nvPr/>
        </p:nvSpPr>
        <p:spPr bwMode="gray">
          <a:xfrm>
            <a:off x="3611798" y="4931396"/>
            <a:ext cx="1224062" cy="584775"/>
          </a:xfrm>
          <a:prstGeom prst="rect">
            <a:avLst/>
          </a:prstGeom>
          <a:solidFill>
            <a:srgbClr val="FFFFCC"/>
          </a:solidFill>
          <a:ln w="19050">
            <a:solidFill>
              <a:srgbClr val="FFD17D"/>
            </a:solidFill>
            <a:miter lim="800000"/>
            <a:headEnd/>
            <a:tailEnd/>
          </a:ln>
          <a:effectLst/>
          <a:extLst/>
        </p:spPr>
        <p:txBody>
          <a:bodyPr wrap="square">
            <a:noAutofit/>
          </a:bodyPr>
          <a:lstStyle/>
          <a:p>
            <a:pPr algn="ctr" fontAlgn="ctr">
              <a:spcBef>
                <a:spcPct val="50000"/>
              </a:spcBef>
            </a:pPr>
            <a:r>
              <a:rPr lang="en-US" sz="1600" b="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IP routing table</a:t>
            </a:r>
          </a:p>
        </p:txBody>
      </p:sp>
      <p:sp>
        <p:nvSpPr>
          <p:cNvPr id="8" name="Text Box 6"/>
          <p:cNvSpPr txBox="1">
            <a:spLocks noChangeArrowheads="1"/>
          </p:cNvSpPr>
          <p:nvPr/>
        </p:nvSpPr>
        <p:spPr bwMode="gray">
          <a:xfrm>
            <a:off x="7338240" y="3365358"/>
            <a:ext cx="1194160" cy="338554"/>
          </a:xfrm>
          <a:prstGeom prst="rect">
            <a:avLst/>
          </a:prstGeom>
          <a:solidFill>
            <a:srgbClr val="FFFFCC"/>
          </a:solidFill>
          <a:ln w="19050">
            <a:solidFill>
              <a:srgbClr val="FFD17D"/>
            </a:solidFill>
            <a:miter lim="800000"/>
            <a:headEnd/>
            <a:tailEnd/>
          </a:ln>
          <a:effectLst/>
          <a:extLst/>
        </p:spPr>
        <p:txBody>
          <a:bodyPr wrap="square">
            <a:noAutofit/>
          </a:bodyPr>
          <a:lstStyle/>
          <a:p>
            <a:pPr algn="ctr" fontAlgn="ctr">
              <a:spcBef>
                <a:spcPct val="50000"/>
              </a:spcBef>
            </a:pPr>
            <a:r>
              <a:rPr lang="en-US" sz="16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a:t>
            </a:r>
            <a:r>
              <a:rPr lang="en-US" sz="1600" b="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atabase</a:t>
            </a:r>
          </a:p>
        </p:txBody>
      </p:sp>
      <p:sp>
        <p:nvSpPr>
          <p:cNvPr id="9" name="Text Box 7"/>
          <p:cNvSpPr txBox="1">
            <a:spLocks noChangeArrowheads="1"/>
          </p:cNvSpPr>
          <p:nvPr/>
        </p:nvSpPr>
        <p:spPr bwMode="gray">
          <a:xfrm>
            <a:off x="7338240" y="4936158"/>
            <a:ext cx="1224000" cy="583200"/>
          </a:xfrm>
          <a:prstGeom prst="rect">
            <a:avLst/>
          </a:prstGeom>
          <a:solidFill>
            <a:srgbClr val="FFFFCC"/>
          </a:solidFill>
          <a:ln w="19050">
            <a:solidFill>
              <a:srgbClr val="FFD17D"/>
            </a:solidFill>
            <a:miter lim="800000"/>
            <a:headEnd/>
            <a:tailEnd/>
          </a:ln>
          <a:effectLst/>
          <a:extLst/>
        </p:spPr>
        <p:txBody>
          <a:bodyPr wrap="square">
            <a:noAutofit/>
          </a:bodyPr>
          <a:lstStyle>
            <a:defPPr>
              <a:defRPr lang="en-US"/>
            </a:defPPr>
            <a:lvl1pPr algn="ctr">
              <a:spcBef>
                <a:spcPct val="50000"/>
              </a:spcBef>
              <a:defRPr sz="1600" b="0">
                <a:cs typeface="Arial" pitchFamily="34" charset="0"/>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IP routing table</a:t>
            </a:r>
          </a:p>
        </p:txBody>
      </p:sp>
      <p:sp>
        <p:nvSpPr>
          <p:cNvPr id="10" name="Line 8"/>
          <p:cNvSpPr>
            <a:spLocks noChangeShapeType="1"/>
          </p:cNvSpPr>
          <p:nvPr/>
        </p:nvSpPr>
        <p:spPr bwMode="gray">
          <a:xfrm>
            <a:off x="2091916" y="3540466"/>
            <a:ext cx="1447800" cy="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 name="Line 9"/>
          <p:cNvSpPr>
            <a:spLocks noChangeShapeType="1"/>
          </p:cNvSpPr>
          <p:nvPr/>
        </p:nvSpPr>
        <p:spPr bwMode="gray">
          <a:xfrm>
            <a:off x="4154723" y="3851133"/>
            <a:ext cx="0" cy="99060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 name="Line 13"/>
          <p:cNvSpPr>
            <a:spLocks noChangeShapeType="1"/>
          </p:cNvSpPr>
          <p:nvPr/>
        </p:nvSpPr>
        <p:spPr bwMode="gray">
          <a:xfrm>
            <a:off x="7909740" y="3860658"/>
            <a:ext cx="0" cy="99060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 name="Line 19"/>
          <p:cNvSpPr>
            <a:spLocks noChangeShapeType="1"/>
          </p:cNvSpPr>
          <p:nvPr/>
        </p:nvSpPr>
        <p:spPr bwMode="gray">
          <a:xfrm flipV="1">
            <a:off x="5351376" y="5438482"/>
            <a:ext cx="0" cy="533400"/>
          </a:xfrm>
          <a:prstGeom prst="line">
            <a:avLst/>
          </a:prstGeom>
          <a:noFill/>
          <a:ln w="28575">
            <a:solidFill>
              <a:srgbClr val="EC706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 name="Text Box 20"/>
          <p:cNvSpPr txBox="1">
            <a:spLocks noChangeArrowheads="1"/>
          </p:cNvSpPr>
          <p:nvPr/>
        </p:nvSpPr>
        <p:spPr bwMode="gray">
          <a:xfrm>
            <a:off x="4151784" y="6009280"/>
            <a:ext cx="2399184" cy="371513"/>
          </a:xfrm>
          <a:prstGeom prst="rect">
            <a:avLst/>
          </a:prstGeom>
          <a:solidFill>
            <a:srgbClr val="00B0F0"/>
          </a:solidFill>
          <a:ln w="9525">
            <a:noFill/>
            <a:miter lim="800000"/>
            <a:headEnd/>
            <a:tailEnd/>
          </a:ln>
          <a:effectLst/>
          <a:extLst/>
        </p:spPr>
        <p:txBody>
          <a:bodyPr wrap="square" lIns="90000" tIns="46800" rIns="90000" bIns="46800" anchor="ctr" anchorCtr="0">
            <a:noAutofit/>
          </a:bodyPr>
          <a:lstStyle/>
          <a:p>
            <a:pPr algn="ctr" fontAlgn="ctr">
              <a:spcBef>
                <a:spcPct val="50000"/>
              </a:spcBef>
            </a:pPr>
            <a:r>
              <a:rPr lang="en-US" sz="1800"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filter-policy export</a:t>
            </a:r>
          </a:p>
        </p:txBody>
      </p:sp>
      <p:sp>
        <p:nvSpPr>
          <p:cNvPr id="15" name="Text Box 24"/>
          <p:cNvSpPr txBox="1">
            <a:spLocks noChangeArrowheads="1"/>
          </p:cNvSpPr>
          <p:nvPr/>
        </p:nvSpPr>
        <p:spPr bwMode="gray">
          <a:xfrm>
            <a:off x="2052594" y="3041109"/>
            <a:ext cx="1234180" cy="340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algn="ctr" fontAlgn="ctr">
              <a:spcBef>
                <a:spcPct val="50000"/>
              </a:spcBef>
            </a:pP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Routing information</a:t>
            </a:r>
          </a:p>
        </p:txBody>
      </p:sp>
      <p:sp>
        <p:nvSpPr>
          <p:cNvPr id="16" name="Text Box 24"/>
          <p:cNvSpPr txBox="1">
            <a:spLocks noChangeArrowheads="1"/>
          </p:cNvSpPr>
          <p:nvPr/>
        </p:nvSpPr>
        <p:spPr bwMode="gray">
          <a:xfrm>
            <a:off x="5772878" y="3041109"/>
            <a:ext cx="1234180" cy="340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algn="ctr" fontAlgn="ctr">
              <a:spcBef>
                <a:spcPct val="50000"/>
              </a:spcBef>
            </a:pPr>
            <a:r>
              <a:rPr lang="en-US" sz="12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Routing information</a:t>
            </a:r>
          </a:p>
        </p:txBody>
      </p:sp>
      <p:sp>
        <p:nvSpPr>
          <p:cNvPr id="17" name="Text Box 24"/>
          <p:cNvSpPr txBox="1">
            <a:spLocks noChangeArrowheads="1"/>
          </p:cNvSpPr>
          <p:nvPr/>
        </p:nvSpPr>
        <p:spPr bwMode="gray">
          <a:xfrm>
            <a:off x="8978648" y="3041109"/>
            <a:ext cx="1234180" cy="340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algn="ctr" fontAlgn="ctr">
              <a:spcBef>
                <a:spcPct val="50000"/>
              </a:spcBef>
            </a:pP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Routing information</a:t>
            </a:r>
          </a:p>
        </p:txBody>
      </p:sp>
      <p:cxnSp>
        <p:nvCxnSpPr>
          <p:cNvPr id="18" name="肘形连接符 17"/>
          <p:cNvCxnSpPr>
            <a:stCxn id="7" idx="3"/>
            <a:endCxn id="8" idx="1"/>
          </p:cNvCxnSpPr>
          <p:nvPr/>
        </p:nvCxnSpPr>
        <p:spPr bwMode="gray">
          <a:xfrm flipV="1">
            <a:off x="4835860" y="3534635"/>
            <a:ext cx="2502380" cy="1689149"/>
          </a:xfrm>
          <a:prstGeom prst="bentConnector3">
            <a:avLst>
              <a:gd name="adj1" fmla="val 50000"/>
            </a:avLst>
          </a:prstGeom>
          <a:solidFill>
            <a:schemeClr val="accent1"/>
          </a:solidFill>
          <a:ln w="19050" cap="flat" cmpd="sng" algn="ctr">
            <a:solidFill>
              <a:schemeClr val="tx1"/>
            </a:solidFill>
            <a:prstDash val="solid"/>
            <a:round/>
            <a:headEnd type="none" w="med" len="med"/>
            <a:tailEnd type="triangle"/>
          </a:ln>
          <a:effectLst/>
        </p:spPr>
      </p:cxnSp>
      <p:cxnSp>
        <p:nvCxnSpPr>
          <p:cNvPr id="19" name="肘形连接符 18"/>
          <p:cNvCxnSpPr>
            <a:stCxn id="9" idx="3"/>
          </p:cNvCxnSpPr>
          <p:nvPr/>
        </p:nvCxnSpPr>
        <p:spPr bwMode="gray">
          <a:xfrm flipV="1">
            <a:off x="8562240" y="3439663"/>
            <a:ext cx="1050160" cy="1788095"/>
          </a:xfrm>
          <a:prstGeom prst="bentConnector2">
            <a:avLst/>
          </a:prstGeom>
          <a:solidFill>
            <a:schemeClr val="accent1"/>
          </a:solidFill>
          <a:ln w="19050" cap="flat" cmpd="sng" algn="ctr">
            <a:solidFill>
              <a:schemeClr val="tx1"/>
            </a:solidFill>
            <a:prstDash val="solid"/>
            <a:round/>
            <a:headEnd type="none" w="med" len="med"/>
            <a:tailEnd type="triangle"/>
          </a:ln>
          <a:effectLst/>
        </p:spPr>
      </p:cxnSp>
      <p:sp>
        <p:nvSpPr>
          <p:cNvPr id="20" name="Line 19"/>
          <p:cNvSpPr>
            <a:spLocks noChangeShapeType="1"/>
          </p:cNvSpPr>
          <p:nvPr/>
        </p:nvSpPr>
        <p:spPr bwMode="gray">
          <a:xfrm>
            <a:off x="7212124" y="2926114"/>
            <a:ext cx="0" cy="533400"/>
          </a:xfrm>
          <a:prstGeom prst="line">
            <a:avLst/>
          </a:prstGeom>
          <a:noFill/>
          <a:ln w="28575">
            <a:solidFill>
              <a:srgbClr val="EC706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1" name="Text Box 20"/>
          <p:cNvSpPr txBox="1">
            <a:spLocks noChangeArrowheads="1"/>
          </p:cNvSpPr>
          <p:nvPr/>
        </p:nvSpPr>
        <p:spPr bwMode="gray">
          <a:xfrm>
            <a:off x="6012532" y="2535379"/>
            <a:ext cx="2399184" cy="371513"/>
          </a:xfrm>
          <a:prstGeom prst="rect">
            <a:avLst/>
          </a:prstGeom>
          <a:solidFill>
            <a:srgbClr val="00B0F0"/>
          </a:solidFill>
          <a:ln w="9525">
            <a:noFill/>
            <a:miter lim="800000"/>
            <a:headEnd/>
            <a:tailEnd/>
          </a:ln>
          <a:effectLst/>
          <a:extLst/>
        </p:spPr>
        <p:txBody>
          <a:bodyPr wrap="square" lIns="90000" tIns="46800" rIns="90000" bIns="46800" anchor="ctr" anchorCtr="0">
            <a:noAutofit/>
          </a:bodyPr>
          <a:lstStyle/>
          <a:p>
            <a:pPr algn="ctr" fontAlgn="ctr">
              <a:spcBef>
                <a:spcPct val="50000"/>
              </a:spcBef>
            </a:pPr>
            <a:r>
              <a:rPr lang="en-US" sz="1800"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filter-policy import</a:t>
            </a:r>
          </a:p>
        </p:txBody>
      </p:sp>
      <p:sp>
        <p:nvSpPr>
          <p:cNvPr id="27" name="Text Box 24"/>
          <p:cNvSpPr txBox="1">
            <a:spLocks noChangeArrowheads="1"/>
          </p:cNvSpPr>
          <p:nvPr/>
        </p:nvSpPr>
        <p:spPr bwMode="gray">
          <a:xfrm>
            <a:off x="3655843" y="5630401"/>
            <a:ext cx="1019984" cy="3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algn="ctr" fontAlgn="ctr">
              <a:spcBef>
                <a:spcPct val="50000"/>
              </a:spcBef>
            </a:pPr>
            <a:r>
              <a:rPr lang="en-US" b="1">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28" name="Text Box 24"/>
          <p:cNvSpPr txBox="1">
            <a:spLocks noChangeArrowheads="1"/>
          </p:cNvSpPr>
          <p:nvPr/>
        </p:nvSpPr>
        <p:spPr bwMode="gray">
          <a:xfrm>
            <a:off x="7425328" y="5630401"/>
            <a:ext cx="1019984" cy="3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algn="ctr" fontAlgn="ctr">
              <a:spcBef>
                <a:spcPct val="50000"/>
              </a:spcBef>
            </a:pPr>
            <a:r>
              <a:rPr lang="en-US" b="1">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sp>
        <p:nvSpPr>
          <p:cNvPr id="29" name="五边形 28"/>
          <p:cNvSpPr/>
          <p:nvPr/>
        </p:nvSpPr>
        <p:spPr bwMode="gray">
          <a:xfrm>
            <a:off x="9592684" y="26288"/>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30" name="燕尾形 29"/>
          <p:cNvSpPr/>
          <p:nvPr/>
        </p:nvSpPr>
        <p:spPr bwMode="gray">
          <a:xfrm>
            <a:off x="10766738" y="26288"/>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Tree>
    <p:extLst>
      <p:ext uri="{BB962C8B-B14F-4D97-AF65-F5344CB8AC3E}">
        <p14:creationId xmlns:p14="http://schemas.microsoft.com/office/powerpoint/2010/main" val="27848099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p:cNvSpPr>
            <a:spLocks noGrp="1"/>
          </p:cNvSpPr>
          <p:nvPr>
            <p:ph type="body" sz="quarter" idx="10"/>
          </p:nvPr>
        </p:nvSpPr>
        <p:spPr bwMode="gray">
          <a:xfrm>
            <a:off x="451877" y="1242453"/>
            <a:ext cx="11306175" cy="1284940"/>
          </a:xfrm>
        </p:spPr>
        <p:txBody>
          <a:bodyPr/>
          <a:lstStyle/>
          <a:p>
            <a:pPr marL="0" indent="0">
              <a:buNone/>
            </a:pPr>
            <a:r>
              <a:rPr lang="en-US" sz="2000" dirty="0" smtClean="0">
                <a:sym typeface="Huawei Sans" panose="020C0503030203020204" pitchFamily="34" charset="0"/>
              </a:rPr>
              <a:t>In a link-state routing protocol, routing devices exchange LSAs, and then calculate entries in the routing table based on LSDB information summarized from the LSAs. A filter-policy, however, can filter routes but not LSAs.</a:t>
            </a:r>
            <a:endParaRPr lang="en-US" sz="20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Filter-Policy Application in Link-State Routing Protocols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Rectangle 23"/>
          <p:cNvSpPr>
            <a:spLocks noChangeArrowheads="1"/>
          </p:cNvSpPr>
          <p:nvPr/>
        </p:nvSpPr>
        <p:spPr bwMode="gray">
          <a:xfrm>
            <a:off x="7692436" y="3311934"/>
            <a:ext cx="1876425" cy="2665412"/>
          </a:xfrm>
          <a:prstGeom prst="rect">
            <a:avLst/>
          </a:prstGeom>
          <a:solidFill>
            <a:srgbClr val="F4FBFE"/>
          </a:solidFill>
          <a:ln w="19050">
            <a:solidFill>
              <a:srgbClr val="99DFF9"/>
            </a:solidFill>
            <a:prstDash val="dash"/>
            <a:miter lim="800000"/>
            <a:headEnd/>
            <a:tailEnd/>
          </a:ln>
          <a:effectLst/>
          <a:ex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Rectangle 21"/>
          <p:cNvSpPr>
            <a:spLocks noChangeArrowheads="1"/>
          </p:cNvSpPr>
          <p:nvPr/>
        </p:nvSpPr>
        <p:spPr bwMode="gray">
          <a:xfrm>
            <a:off x="3935831" y="3311934"/>
            <a:ext cx="1876425" cy="2665412"/>
          </a:xfrm>
          <a:prstGeom prst="rect">
            <a:avLst/>
          </a:prstGeom>
          <a:solidFill>
            <a:srgbClr val="F4FBFE"/>
          </a:solidFill>
          <a:ln w="19050">
            <a:solidFill>
              <a:srgbClr val="99DFF9"/>
            </a:solidFill>
            <a:prstDash val="dash"/>
            <a:miter lim="800000"/>
            <a:headEnd/>
            <a:tailEnd/>
          </a:ln>
          <a:effectLst/>
          <a:ex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5" name="Text Box 4"/>
          <p:cNvSpPr txBox="1">
            <a:spLocks noChangeArrowheads="1"/>
          </p:cNvSpPr>
          <p:nvPr/>
        </p:nvSpPr>
        <p:spPr bwMode="gray">
          <a:xfrm>
            <a:off x="4320006" y="3642134"/>
            <a:ext cx="1224062" cy="369332"/>
          </a:xfrm>
          <a:prstGeom prst="rect">
            <a:avLst/>
          </a:prstGeom>
          <a:solidFill>
            <a:srgbClr val="FFFFCC"/>
          </a:solidFill>
          <a:ln w="19050">
            <a:solidFill>
              <a:srgbClr val="FFD17D"/>
            </a:solidFill>
            <a:miter lim="800000"/>
            <a:headEnd/>
            <a:tailEnd/>
          </a:ln>
          <a:effectLst/>
          <a:extLst/>
        </p:spPr>
        <p:txBody>
          <a:bodyPr wrap="square">
            <a:noAutofit/>
          </a:bodyPr>
          <a:lstStyle/>
          <a:p>
            <a:pPr algn="ctr" fontAlgn="ctr">
              <a:spcBef>
                <a:spcPct val="50000"/>
              </a:spcBef>
            </a:pPr>
            <a:r>
              <a:rPr lang="en-US" sz="1800" b="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LSDB</a:t>
            </a:r>
          </a:p>
        </p:txBody>
      </p:sp>
      <p:sp>
        <p:nvSpPr>
          <p:cNvPr id="26" name="Text Box 5"/>
          <p:cNvSpPr txBox="1">
            <a:spLocks noChangeArrowheads="1"/>
          </p:cNvSpPr>
          <p:nvPr/>
        </p:nvSpPr>
        <p:spPr bwMode="gray">
          <a:xfrm>
            <a:off x="4320006" y="5223938"/>
            <a:ext cx="1224062" cy="584775"/>
          </a:xfrm>
          <a:prstGeom prst="rect">
            <a:avLst/>
          </a:prstGeom>
          <a:solidFill>
            <a:srgbClr val="FFFFCC"/>
          </a:solidFill>
          <a:ln w="19050">
            <a:solidFill>
              <a:srgbClr val="FFD17D"/>
            </a:solidFill>
            <a:miter lim="800000"/>
            <a:headEnd/>
            <a:tailEnd/>
          </a:ln>
          <a:effectLst/>
          <a:extLst/>
        </p:spPr>
        <p:txBody>
          <a:bodyPr wrap="square">
            <a:noAutofit/>
          </a:bodyPr>
          <a:lstStyle/>
          <a:p>
            <a:pPr algn="ctr" fontAlgn="ctr">
              <a:spcBef>
                <a:spcPct val="50000"/>
              </a:spcBef>
            </a:pPr>
            <a:r>
              <a:rPr lang="en-US" sz="16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IP routing table</a:t>
            </a:r>
          </a:p>
        </p:txBody>
      </p:sp>
      <p:sp>
        <p:nvSpPr>
          <p:cNvPr id="27" name="Text Box 6"/>
          <p:cNvSpPr txBox="1">
            <a:spLocks noChangeArrowheads="1"/>
          </p:cNvSpPr>
          <p:nvPr/>
        </p:nvSpPr>
        <p:spPr bwMode="gray">
          <a:xfrm>
            <a:off x="8046448" y="3642134"/>
            <a:ext cx="1194160" cy="369332"/>
          </a:xfrm>
          <a:prstGeom prst="rect">
            <a:avLst/>
          </a:prstGeom>
          <a:solidFill>
            <a:srgbClr val="FFFFCC"/>
          </a:solidFill>
          <a:ln w="19050">
            <a:solidFill>
              <a:srgbClr val="FFD17D"/>
            </a:solidFill>
            <a:miter lim="800000"/>
            <a:headEnd/>
            <a:tailEnd/>
          </a:ln>
          <a:effectLst/>
          <a:extLst/>
        </p:spPr>
        <p:txBody>
          <a:bodyPr wrap="square">
            <a:noAutofit/>
          </a:bodyPr>
          <a:lstStyle/>
          <a:p>
            <a:pPr algn="ctr" fontAlgn="ctr">
              <a:spcBef>
                <a:spcPct val="50000"/>
              </a:spcBef>
            </a:pPr>
            <a:r>
              <a:rPr lang="en-US" sz="1800" b="0" dirty="0">
                <a:solidFill>
                  <a:schemeClr val="tx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LSDB</a:t>
            </a:r>
          </a:p>
        </p:txBody>
      </p:sp>
      <p:sp>
        <p:nvSpPr>
          <p:cNvPr id="28" name="Text Box 7"/>
          <p:cNvSpPr txBox="1">
            <a:spLocks noChangeArrowheads="1"/>
          </p:cNvSpPr>
          <p:nvPr/>
        </p:nvSpPr>
        <p:spPr bwMode="gray">
          <a:xfrm>
            <a:off x="8046448" y="5228700"/>
            <a:ext cx="1224000" cy="583200"/>
          </a:xfrm>
          <a:prstGeom prst="rect">
            <a:avLst/>
          </a:prstGeom>
          <a:solidFill>
            <a:srgbClr val="FFFFCC"/>
          </a:solidFill>
          <a:ln w="19050">
            <a:solidFill>
              <a:srgbClr val="FFD17D"/>
            </a:solidFill>
            <a:miter lim="800000"/>
            <a:headEnd/>
            <a:tailEnd/>
          </a:ln>
          <a:effectLst/>
          <a:extLst/>
        </p:spPr>
        <p:txBody>
          <a:bodyPr wrap="square">
            <a:noAutofit/>
          </a:bodyPr>
          <a:lstStyle/>
          <a:p>
            <a:pPr algn="ctr" fontAlgn="ctr">
              <a:spcBef>
                <a:spcPct val="50000"/>
              </a:spcBef>
            </a:pPr>
            <a:r>
              <a:rPr lang="en-US" sz="16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IP routing table</a:t>
            </a:r>
          </a:p>
        </p:txBody>
      </p:sp>
      <p:sp>
        <p:nvSpPr>
          <p:cNvPr id="29" name="Line 9"/>
          <p:cNvSpPr>
            <a:spLocks noChangeShapeType="1"/>
          </p:cNvSpPr>
          <p:nvPr/>
        </p:nvSpPr>
        <p:spPr bwMode="gray">
          <a:xfrm>
            <a:off x="4862931" y="4127909"/>
            <a:ext cx="0" cy="99060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0" name="Line 13"/>
          <p:cNvSpPr>
            <a:spLocks noChangeShapeType="1"/>
          </p:cNvSpPr>
          <p:nvPr/>
        </p:nvSpPr>
        <p:spPr bwMode="gray">
          <a:xfrm>
            <a:off x="8617948" y="4137434"/>
            <a:ext cx="0" cy="99060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1" name="Text Box 20"/>
          <p:cNvSpPr txBox="1">
            <a:spLocks noChangeArrowheads="1"/>
          </p:cNvSpPr>
          <p:nvPr/>
        </p:nvSpPr>
        <p:spPr bwMode="gray">
          <a:xfrm>
            <a:off x="6348028" y="2658944"/>
            <a:ext cx="2399184" cy="371513"/>
          </a:xfrm>
          <a:prstGeom prst="rect">
            <a:avLst/>
          </a:prstGeom>
          <a:solidFill>
            <a:srgbClr val="00B0F0"/>
          </a:solidFill>
          <a:ln w="9525">
            <a:noFill/>
            <a:miter lim="800000"/>
            <a:headEnd/>
            <a:tailEnd/>
          </a:ln>
          <a:effectLst/>
          <a:extLst/>
        </p:spPr>
        <p:txBody>
          <a:bodyPr wrap="square" lIns="90000" tIns="46800" rIns="90000" bIns="46800" anchor="ctr" anchorCtr="0">
            <a:noAutofit/>
          </a:bodyPr>
          <a:lstStyle/>
          <a:p>
            <a:pPr algn="ctr" fontAlgn="ctr">
              <a:spcBef>
                <a:spcPct val="50000"/>
              </a:spcBef>
            </a:pPr>
            <a:r>
              <a:rPr lang="en-US" sz="1800"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filter-policy export</a:t>
            </a:r>
          </a:p>
        </p:txBody>
      </p:sp>
      <p:sp>
        <p:nvSpPr>
          <p:cNvPr id="32" name="Text Box 24"/>
          <p:cNvSpPr txBox="1">
            <a:spLocks noChangeArrowheads="1"/>
          </p:cNvSpPr>
          <p:nvPr/>
        </p:nvSpPr>
        <p:spPr bwMode="gray">
          <a:xfrm>
            <a:off x="2867900" y="3476507"/>
            <a:ext cx="1019984" cy="340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algn="ctr" fontAlgn="ctr">
              <a:spcBef>
                <a:spcPct val="50000"/>
              </a:spcBef>
            </a:pPr>
            <a:r>
              <a:rPr lang="en-US" sz="16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LSA</a:t>
            </a:r>
          </a:p>
        </p:txBody>
      </p:sp>
      <p:sp>
        <p:nvSpPr>
          <p:cNvPr id="33" name="Text Box 24"/>
          <p:cNvSpPr txBox="1">
            <a:spLocks noChangeArrowheads="1"/>
          </p:cNvSpPr>
          <p:nvPr/>
        </p:nvSpPr>
        <p:spPr bwMode="gray">
          <a:xfrm>
            <a:off x="6588184" y="3476507"/>
            <a:ext cx="1019984" cy="340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algn="ctr" fontAlgn="ctr">
              <a:spcBef>
                <a:spcPct val="50000"/>
              </a:spcBef>
            </a:pPr>
            <a:r>
              <a:rPr lang="en-US" sz="16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LSA</a:t>
            </a:r>
          </a:p>
        </p:txBody>
      </p:sp>
      <p:sp>
        <p:nvSpPr>
          <p:cNvPr id="34" name="Text Box 24"/>
          <p:cNvSpPr txBox="1">
            <a:spLocks noChangeArrowheads="1"/>
          </p:cNvSpPr>
          <p:nvPr/>
        </p:nvSpPr>
        <p:spPr bwMode="gray">
          <a:xfrm>
            <a:off x="9504508" y="3476507"/>
            <a:ext cx="1019984" cy="340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algn="ctr" fontAlgn="ctr">
              <a:spcBef>
                <a:spcPct val="50000"/>
              </a:spcBef>
            </a:pPr>
            <a:r>
              <a:rPr lang="en-US" sz="16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LSA</a:t>
            </a:r>
          </a:p>
        </p:txBody>
      </p:sp>
      <p:sp>
        <p:nvSpPr>
          <p:cNvPr id="35" name="Line 19"/>
          <p:cNvSpPr>
            <a:spLocks noChangeShapeType="1"/>
          </p:cNvSpPr>
          <p:nvPr/>
        </p:nvSpPr>
        <p:spPr bwMode="gray">
          <a:xfrm rot="16200000">
            <a:off x="4139872" y="4284640"/>
            <a:ext cx="0" cy="720000"/>
          </a:xfrm>
          <a:prstGeom prst="line">
            <a:avLst/>
          </a:prstGeom>
          <a:noFill/>
          <a:ln w="28575">
            <a:solidFill>
              <a:srgbClr val="EC706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fontAlgn="ctr"/>
            <a:endParaRPr lang="zh-CN" altLang="en-US">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6" name="Text Box 20"/>
          <p:cNvSpPr txBox="1">
            <a:spLocks noChangeArrowheads="1"/>
          </p:cNvSpPr>
          <p:nvPr/>
        </p:nvSpPr>
        <p:spPr bwMode="gray">
          <a:xfrm>
            <a:off x="1259592" y="4458883"/>
            <a:ext cx="2399184" cy="371513"/>
          </a:xfrm>
          <a:prstGeom prst="rect">
            <a:avLst/>
          </a:prstGeom>
          <a:solidFill>
            <a:srgbClr val="00B0F0"/>
          </a:solidFill>
          <a:ln w="9525">
            <a:noFill/>
            <a:miter lim="800000"/>
            <a:headEnd/>
            <a:tailEnd/>
          </a:ln>
          <a:effectLst/>
          <a:extLst/>
        </p:spPr>
        <p:txBody>
          <a:bodyPr wrap="square" lIns="90000" tIns="46800" rIns="90000" bIns="46800" anchor="ctr" anchorCtr="0">
            <a:noAutofit/>
          </a:bodyPr>
          <a:lstStyle/>
          <a:p>
            <a:pPr algn="ctr" fontAlgn="ctr">
              <a:spcBef>
                <a:spcPct val="50000"/>
              </a:spcBef>
            </a:pPr>
            <a:r>
              <a:rPr lang="en-US" sz="1800"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filter-policy import</a:t>
            </a:r>
          </a:p>
        </p:txBody>
      </p:sp>
      <p:sp>
        <p:nvSpPr>
          <p:cNvPr id="37" name="圆角矩形 36"/>
          <p:cNvSpPr/>
          <p:nvPr/>
        </p:nvSpPr>
        <p:spPr bwMode="gray">
          <a:xfrm>
            <a:off x="4139912" y="2629042"/>
            <a:ext cx="1944216" cy="431316"/>
          </a:xfrm>
          <a:prstGeom prst="roundRect">
            <a:avLst/>
          </a:prstGeom>
          <a:solidFill>
            <a:srgbClr val="FFFFCC"/>
          </a:solidFill>
          <a:ln w="9525" cap="flat" cmpd="sng" algn="ctr">
            <a:solidFill>
              <a:srgbClr val="FFD17D"/>
            </a:solidFill>
            <a:prstDash val="dash"/>
            <a:round/>
            <a:headEnd type="none" w="med" len="med"/>
            <a:tailEnd type="triangl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Locally originated Type 5 LSA</a:t>
            </a:r>
          </a:p>
        </p:txBody>
      </p:sp>
      <p:cxnSp>
        <p:nvCxnSpPr>
          <p:cNvPr id="38" name="直接箭头连接符 37"/>
          <p:cNvCxnSpPr>
            <a:stCxn id="25" idx="3"/>
            <a:endCxn id="27" idx="1"/>
          </p:cNvCxnSpPr>
          <p:nvPr/>
        </p:nvCxnSpPr>
        <p:spPr bwMode="gray">
          <a:xfrm>
            <a:off x="5544068" y="3826800"/>
            <a:ext cx="250238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39" name="直接箭头连接符 38"/>
          <p:cNvCxnSpPr/>
          <p:nvPr/>
        </p:nvCxnSpPr>
        <p:spPr bwMode="gray">
          <a:xfrm>
            <a:off x="3239932" y="3826800"/>
            <a:ext cx="108000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40" name="直接箭头连接符 39"/>
          <p:cNvCxnSpPr/>
          <p:nvPr/>
        </p:nvCxnSpPr>
        <p:spPr bwMode="gray">
          <a:xfrm>
            <a:off x="9252480" y="3826800"/>
            <a:ext cx="108000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41" name="肘形连接符 40"/>
          <p:cNvCxnSpPr/>
          <p:nvPr/>
        </p:nvCxnSpPr>
        <p:spPr bwMode="gray">
          <a:xfrm>
            <a:off x="5591944" y="3169034"/>
            <a:ext cx="684076" cy="540060"/>
          </a:xfrm>
          <a:prstGeom prst="bentConnector3">
            <a:avLst>
              <a:gd name="adj1" fmla="val 99877"/>
            </a:avLst>
          </a:prstGeom>
          <a:solidFill>
            <a:schemeClr val="accent1"/>
          </a:solidFill>
          <a:ln w="28575" cap="flat" cmpd="sng" algn="ctr">
            <a:solidFill>
              <a:srgbClr val="EC7061"/>
            </a:solidFill>
            <a:prstDash val="solid"/>
            <a:round/>
            <a:headEnd type="none" w="med" len="med"/>
            <a:tailEnd type="triangle"/>
          </a:ln>
          <a:effectLst/>
        </p:spPr>
      </p:cxnSp>
      <p:sp>
        <p:nvSpPr>
          <p:cNvPr id="42" name="圆角矩形标注 41"/>
          <p:cNvSpPr/>
          <p:nvPr/>
        </p:nvSpPr>
        <p:spPr bwMode="gray">
          <a:xfrm>
            <a:off x="1072054" y="5185258"/>
            <a:ext cx="2503665" cy="756084"/>
          </a:xfrm>
          <a:prstGeom prst="wedgeRoundRectCallout">
            <a:avLst>
              <a:gd name="adj1" fmla="val 26853"/>
              <a:gd name="adj2" fmla="val -74433"/>
              <a:gd name="adj3" fmla="val 16667"/>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Import filtering:</a:t>
            </a:r>
          </a:p>
          <a:p>
            <a:pPr marL="0" marR="0" indent="0" algn="l"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Do not add routes to the routing table.</a:t>
            </a:r>
          </a:p>
        </p:txBody>
      </p:sp>
      <p:sp>
        <p:nvSpPr>
          <p:cNvPr id="43" name="圆角矩形标注 42"/>
          <p:cNvSpPr/>
          <p:nvPr/>
        </p:nvSpPr>
        <p:spPr bwMode="gray">
          <a:xfrm>
            <a:off x="8940316" y="2196926"/>
            <a:ext cx="2804184" cy="900100"/>
          </a:xfrm>
          <a:prstGeom prst="wedgeRoundRectCallout">
            <a:avLst>
              <a:gd name="adj1" fmla="val -56201"/>
              <a:gd name="adj2" fmla="val -9705"/>
              <a:gd name="adj3" fmla="val 16667"/>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Export filtering:</a:t>
            </a:r>
          </a:p>
          <a:p>
            <a:pPr marL="0" marR="0" indent="0" algn="l"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Filtering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l" defTabSz="914400" rtl="0" eaLnBrk="1" fontAlgn="ctr"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Filtering </a:t>
            </a:r>
            <a:r>
              <a:rPr kumimoji="0" lang="en-US" sz="1400" i="0" u="none" strike="noStrike" cap="none" normalizeH="0" baseline="0" dirty="0" smtClean="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routes to be imported from other protocols</a:t>
            </a:r>
            <a:endParaRPr kumimoji="0" lang="en-US" sz="14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 Box 24"/>
          <p:cNvSpPr txBox="1">
            <a:spLocks noChangeArrowheads="1"/>
          </p:cNvSpPr>
          <p:nvPr/>
        </p:nvSpPr>
        <p:spPr bwMode="gray">
          <a:xfrm>
            <a:off x="4352939" y="5986904"/>
            <a:ext cx="1019984" cy="3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algn="ctr" fontAlgn="ctr">
              <a:spcBef>
                <a:spcPct val="50000"/>
              </a:spcBef>
            </a:pPr>
            <a:r>
              <a:rPr lang="en-US" b="1">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45" name="Text Box 24"/>
          <p:cNvSpPr txBox="1">
            <a:spLocks noChangeArrowheads="1"/>
          </p:cNvSpPr>
          <p:nvPr/>
        </p:nvSpPr>
        <p:spPr bwMode="gray">
          <a:xfrm>
            <a:off x="8107956" y="5986904"/>
            <a:ext cx="1019984" cy="3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p>
            <a:pPr algn="ctr" fontAlgn="ctr">
              <a:spcBef>
                <a:spcPct val="50000"/>
              </a:spcBef>
            </a:pPr>
            <a:r>
              <a:rPr lang="en-US" b="1">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sp>
        <p:nvSpPr>
          <p:cNvPr id="46" name="五边形 45"/>
          <p:cNvSpPr/>
          <p:nvPr/>
        </p:nvSpPr>
        <p:spPr bwMode="gray">
          <a:xfrm>
            <a:off x="9592684" y="26288"/>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47" name="燕尾形 46"/>
          <p:cNvSpPr/>
          <p:nvPr/>
        </p:nvSpPr>
        <p:spPr bwMode="gray">
          <a:xfrm>
            <a:off x="10766738" y="26288"/>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Tree>
    <p:extLst>
      <p:ext uri="{BB962C8B-B14F-4D97-AF65-F5344CB8AC3E}">
        <p14:creationId xmlns:p14="http://schemas.microsoft.com/office/powerpoint/2010/main" val="8749082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On a complex data communication network, the routing policy can be configured to filter routes and set route attributes as needed. Route control affects data traffic forwarding.</a:t>
            </a:r>
          </a:p>
          <a:p>
            <a:r>
              <a:rPr lang="en-US" smtClean="0">
                <a:sym typeface="Huawei Sans" panose="020C0503030203020204" pitchFamily="34" charset="0"/>
              </a:rPr>
              <a:t>A routing policy is not a single technique or protocol, but a special technical topic or methodology that involves multiple tools and methods.</a:t>
            </a:r>
          </a:p>
          <a:p>
            <a:r>
              <a:rPr lang="en-US" smtClean="0">
                <a:sym typeface="Huawei Sans" panose="020C0503030203020204" pitchFamily="34" charset="0"/>
              </a:rPr>
              <a:t>This course describes route selection tools and principles, as well as how to configure route-policies.</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12694081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Configuration Commands of a Filter-Policy (1)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1008063" y="1797459"/>
            <a:ext cx="10632553" cy="683264"/>
          </a:xfrm>
          <a:prstGeom prst="rect">
            <a:avLst/>
          </a:prstGeom>
          <a:solidFill>
            <a:srgbClr val="F4FBFE"/>
          </a:solidFill>
          <a:ln>
            <a:solidFill>
              <a:srgbClr val="99DFF9"/>
            </a:solidFill>
          </a:ln>
        </p:spPr>
        <p:txBody>
          <a:bodyPr wrap="square">
            <a:noAutofit/>
          </a:bodyPr>
          <a:lstStyle/>
          <a:p>
            <a:pPr fontAlgn="ctr">
              <a:lnSpc>
                <a:spcPct val="1200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[Huawei-ospf-100] </a:t>
            </a:r>
            <a:r>
              <a:rPr lang="en-US" sz="1600" b="1">
                <a:latin typeface="Huawei Sans" panose="020C0503030203020204" pitchFamily="34" charset="0"/>
                <a:ea typeface="方正兰亭黑简体" panose="02000000000000000000" pitchFamily="2" charset="-122"/>
                <a:sym typeface="Huawei Sans" panose="020C0503030203020204" pitchFamily="34" charset="0"/>
              </a:rPr>
              <a:t>filter-policy</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a:latin typeface="Huawei Sans" panose="020C0503030203020204" pitchFamily="34" charset="0"/>
                <a:ea typeface="方正兰亭黑简体" panose="02000000000000000000" pitchFamily="2" charset="-122"/>
                <a:sym typeface="Huawei Sans" panose="020C0503030203020204" pitchFamily="34" charset="0"/>
              </a:rPr>
              <a:t>acl-number</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acl-name</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acl-name</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ip-prefix</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ip-prefix-name</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route-policy</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route-policy-name</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secondary</a:t>
            </a:r>
            <a:r>
              <a:rPr lang="en-US" sz="1600">
                <a:latin typeface="Huawei Sans" panose="020C0503030203020204" pitchFamily="34" charset="0"/>
                <a:ea typeface="方正兰亭黑简体" panose="02000000000000000000" pitchFamily="2" charset="-122"/>
                <a:sym typeface="Huawei Sans" panose="020C0503030203020204" pitchFamily="34" charset="0"/>
              </a:rPr>
              <a:t> ] } </a:t>
            </a:r>
            <a:r>
              <a:rPr lang="en-US" sz="1600" b="1">
                <a:latin typeface="Huawei Sans" panose="020C0503030203020204" pitchFamily="34" charset="0"/>
                <a:ea typeface="方正兰亭黑简体" panose="02000000000000000000" pitchFamily="2" charset="-122"/>
                <a:sym typeface="Huawei Sans" panose="020C0503030203020204" pitchFamily="34" charset="0"/>
              </a:rPr>
              <a:t>import</a:t>
            </a:r>
          </a:p>
        </p:txBody>
      </p:sp>
      <p:sp>
        <p:nvSpPr>
          <p:cNvPr id="4" name="矩形 3"/>
          <p:cNvSpPr/>
          <p:nvPr/>
        </p:nvSpPr>
        <p:spPr bwMode="gray">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Application in OSPF</a:t>
            </a:r>
          </a:p>
        </p:txBody>
      </p:sp>
      <p:sp>
        <p:nvSpPr>
          <p:cNvPr id="5" name="矩形 4"/>
          <p:cNvSpPr/>
          <p:nvPr/>
        </p:nvSpPr>
        <p:spPr bwMode="gray">
          <a:xfrm>
            <a:off x="1031917" y="2500065"/>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filter-policy to filter routes to be accepted by OSPF.</a:t>
            </a:r>
          </a:p>
        </p:txBody>
      </p:sp>
      <p:sp>
        <p:nvSpPr>
          <p:cNvPr id="15" name="五边形 14"/>
          <p:cNvSpPr/>
          <p:nvPr/>
        </p:nvSpPr>
        <p:spPr bwMode="gray">
          <a:xfrm>
            <a:off x="9592684" y="26288"/>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16" name="燕尾形 15"/>
          <p:cNvSpPr/>
          <p:nvPr/>
        </p:nvSpPr>
        <p:spPr bwMode="gray">
          <a:xfrm>
            <a:off x="10766738" y="26288"/>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
        <p:nvSpPr>
          <p:cNvPr id="17" name="矩形 16"/>
          <p:cNvSpPr/>
          <p:nvPr/>
        </p:nvSpPr>
        <p:spPr bwMode="gray">
          <a:xfrm>
            <a:off x="1008063" y="3061774"/>
            <a:ext cx="10632553" cy="683264"/>
          </a:xfrm>
          <a:prstGeom prst="rect">
            <a:avLst/>
          </a:prstGeom>
          <a:solidFill>
            <a:srgbClr val="F4FBFE"/>
          </a:solidFill>
          <a:ln>
            <a:solidFill>
              <a:srgbClr val="99DFF9"/>
            </a:solidFill>
          </a:ln>
        </p:spPr>
        <p:txBody>
          <a:bodyPr wrap="square">
            <a:noAutofit/>
          </a:bodyPr>
          <a:lstStyle/>
          <a:p>
            <a:pPr fontAlgn="ctr">
              <a:lnSpc>
                <a:spcPct val="120000"/>
              </a:lnSpc>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[Huawei-ospf-100]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filter-policy</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-number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-prefix</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-prefix-name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route-policy</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route-policy-name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export</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protocol</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process-id</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p>
        </p:txBody>
      </p:sp>
      <p:sp>
        <p:nvSpPr>
          <p:cNvPr id="18" name="矩形 17"/>
          <p:cNvSpPr/>
          <p:nvPr/>
        </p:nvSpPr>
        <p:spPr bwMode="gray">
          <a:xfrm>
            <a:off x="1031917" y="3835477"/>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 the imported routes to be advertised based on the filter-policy.</a:t>
            </a:r>
          </a:p>
        </p:txBody>
      </p:sp>
    </p:spTree>
    <p:extLst>
      <p:ext uri="{BB962C8B-B14F-4D97-AF65-F5344CB8AC3E}">
        <p14:creationId xmlns:p14="http://schemas.microsoft.com/office/powerpoint/2010/main" val="13652964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Configuration Commands of a Filter-Policy (2)</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1008063" y="1797459"/>
            <a:ext cx="10632553" cy="683264"/>
          </a:xfrm>
          <a:prstGeom prst="rect">
            <a:avLst/>
          </a:prstGeom>
          <a:solidFill>
            <a:srgbClr val="F4FBFE"/>
          </a:solidFill>
          <a:ln>
            <a:solidFill>
              <a:srgbClr val="99DFF9"/>
            </a:solidFill>
          </a:ln>
        </p:spPr>
        <p:txBody>
          <a:bodyPr wrap="square">
            <a:noAutofit/>
          </a:bodyPr>
          <a:lstStyle/>
          <a:p>
            <a:pPr fontAlgn="ctr">
              <a:lnSpc>
                <a:spcPct val="1200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[Huawei-isis-1] </a:t>
            </a:r>
            <a:r>
              <a:rPr lang="en-US" sz="1600" b="1">
                <a:latin typeface="Huawei Sans" panose="020C0503030203020204" pitchFamily="34" charset="0"/>
                <a:ea typeface="方正兰亭黑简体" panose="02000000000000000000" pitchFamily="2" charset="-122"/>
                <a:sym typeface="Huawei Sans" panose="020C0503030203020204" pitchFamily="34" charset="0"/>
              </a:rPr>
              <a:t>filter-policy</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a:latin typeface="Huawei Sans" panose="020C0503030203020204" pitchFamily="34" charset="0"/>
                <a:ea typeface="方正兰亭黑简体" panose="02000000000000000000" pitchFamily="2" charset="-122"/>
                <a:sym typeface="Huawei Sans" panose="020C0503030203020204" pitchFamily="34" charset="0"/>
              </a:rPr>
              <a:t>acl-number</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acl-name</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acl-name</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ip-prefix</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ip-prefix-name</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route-policy</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route-policy-name</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import</a:t>
            </a:r>
          </a:p>
        </p:txBody>
      </p:sp>
      <p:sp>
        <p:nvSpPr>
          <p:cNvPr id="4" name="矩形 3"/>
          <p:cNvSpPr/>
          <p:nvPr/>
        </p:nvSpPr>
        <p:spPr bwMode="gray">
          <a:xfrm>
            <a:off x="551384" y="1365312"/>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Application in IS-IS</a:t>
            </a:r>
          </a:p>
        </p:txBody>
      </p:sp>
      <p:sp>
        <p:nvSpPr>
          <p:cNvPr id="5" name="矩形 4"/>
          <p:cNvSpPr/>
          <p:nvPr/>
        </p:nvSpPr>
        <p:spPr bwMode="gray">
          <a:xfrm>
            <a:off x="1031917" y="2500065"/>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filter-policy to filter IS-IS routes to be added to the IP routing table.</a:t>
            </a:r>
          </a:p>
        </p:txBody>
      </p:sp>
      <p:sp>
        <p:nvSpPr>
          <p:cNvPr id="15" name="五边形 14"/>
          <p:cNvSpPr/>
          <p:nvPr/>
        </p:nvSpPr>
        <p:spPr bwMode="gray">
          <a:xfrm>
            <a:off x="9592684" y="26288"/>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16" name="燕尾形 15"/>
          <p:cNvSpPr/>
          <p:nvPr/>
        </p:nvSpPr>
        <p:spPr bwMode="gray">
          <a:xfrm>
            <a:off x="10766738" y="26288"/>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
        <p:nvSpPr>
          <p:cNvPr id="17" name="矩形 16"/>
          <p:cNvSpPr/>
          <p:nvPr/>
        </p:nvSpPr>
        <p:spPr bwMode="gray">
          <a:xfrm>
            <a:off x="1008063" y="3145750"/>
            <a:ext cx="10632553" cy="683264"/>
          </a:xfrm>
          <a:prstGeom prst="rect">
            <a:avLst/>
          </a:prstGeom>
          <a:solidFill>
            <a:srgbClr val="F4FBFE"/>
          </a:solidFill>
          <a:ln>
            <a:solidFill>
              <a:srgbClr val="99DFF9"/>
            </a:solidFill>
          </a:ln>
        </p:spPr>
        <p:txBody>
          <a:bodyPr wrap="square">
            <a:noAutofit/>
          </a:bodyPr>
          <a:lstStyle/>
          <a:p>
            <a:pPr fontAlgn="ctr">
              <a:lnSpc>
                <a:spcPct val="120000"/>
              </a:lnSpc>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[Huawei-isis-1]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filter-policy</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-number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-prefix</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-prefix-name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route-policy</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route-policy-name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export</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protocol</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process-id</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p>
        </p:txBody>
      </p:sp>
      <p:sp>
        <p:nvSpPr>
          <p:cNvPr id="18" name="矩形 17"/>
          <p:cNvSpPr/>
          <p:nvPr/>
        </p:nvSpPr>
        <p:spPr bwMode="gray">
          <a:xfrm>
            <a:off x="1031917" y="3835477"/>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filter-policy for IS-IS to filter imported routes to be advertised.</a:t>
            </a:r>
          </a:p>
        </p:txBody>
      </p:sp>
    </p:spTree>
    <p:extLst>
      <p:ext uri="{BB962C8B-B14F-4D97-AF65-F5344CB8AC3E}">
        <p14:creationId xmlns:p14="http://schemas.microsoft.com/office/powerpoint/2010/main" val="1597674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Configuration Commands of a Filter-Policy (3)</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1008063" y="1797459"/>
            <a:ext cx="10632553" cy="387798"/>
          </a:xfrm>
          <a:prstGeom prst="rect">
            <a:avLst/>
          </a:prstGeom>
          <a:solidFill>
            <a:srgbClr val="F4FBFE"/>
          </a:solidFill>
          <a:ln>
            <a:solidFill>
              <a:srgbClr val="99DFF9"/>
            </a:solidFill>
          </a:ln>
        </p:spPr>
        <p:txBody>
          <a:bodyPr wrap="square">
            <a:noAutofit/>
          </a:bodyPr>
          <a:lstStyle/>
          <a:p>
            <a:pPr fontAlgn="ctr">
              <a:lnSpc>
                <a:spcPct val="1200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[Huawei-bgp-af-ipv4] </a:t>
            </a:r>
            <a:r>
              <a:rPr lang="en-US" sz="1600" b="1">
                <a:latin typeface="Huawei Sans" panose="020C0503030203020204" pitchFamily="34" charset="0"/>
                <a:ea typeface="方正兰亭黑简体" panose="02000000000000000000" pitchFamily="2" charset="-122"/>
                <a:sym typeface="Huawei Sans" panose="020C0503030203020204" pitchFamily="34" charset="0"/>
              </a:rPr>
              <a:t>filter-policy</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a:latin typeface="Huawei Sans" panose="020C0503030203020204" pitchFamily="34" charset="0"/>
                <a:ea typeface="方正兰亭黑简体" panose="02000000000000000000" pitchFamily="2" charset="-122"/>
                <a:sym typeface="Huawei Sans" panose="020C0503030203020204" pitchFamily="34" charset="0"/>
              </a:rPr>
              <a:t>acl-number</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acl-name</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acl-name</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ip-prefix</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ip-prefix-name</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import</a:t>
            </a:r>
          </a:p>
        </p:txBody>
      </p:sp>
      <p:sp>
        <p:nvSpPr>
          <p:cNvPr id="4" name="矩形 3"/>
          <p:cNvSpPr/>
          <p:nvPr/>
        </p:nvSpPr>
        <p:spPr bwMode="gray">
          <a:xfrm>
            <a:off x="551384" y="1365312"/>
            <a:ext cx="11089232" cy="338554"/>
          </a:xfrm>
          <a:prstGeom prst="rect">
            <a:avLst/>
          </a:prstGeom>
        </p:spPr>
        <p:txBody>
          <a:bodyPr wrap="square">
            <a:noAutofit/>
          </a:bodyPr>
          <a:lstStyle/>
          <a:p>
            <a:pPr marL="342900" indent="-342900" fontAlgn="ctr">
              <a:buFont typeface="+mj-lt"/>
              <a:buAutoNum type="arabicPeriod" startAt="3"/>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Application in BGP</a:t>
            </a:r>
          </a:p>
        </p:txBody>
      </p:sp>
      <p:sp>
        <p:nvSpPr>
          <p:cNvPr id="5" name="矩形 4"/>
          <p:cNvSpPr/>
          <p:nvPr/>
        </p:nvSpPr>
        <p:spPr bwMode="gray">
          <a:xfrm>
            <a:off x="1031917" y="2203848"/>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filter-policy to filter routes to be accepted by BGP.</a:t>
            </a:r>
          </a:p>
        </p:txBody>
      </p:sp>
      <p:sp>
        <p:nvSpPr>
          <p:cNvPr id="15" name="五边形 14"/>
          <p:cNvSpPr/>
          <p:nvPr/>
        </p:nvSpPr>
        <p:spPr bwMode="gray">
          <a:xfrm>
            <a:off x="9592684" y="26288"/>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16" name="燕尾形 15"/>
          <p:cNvSpPr/>
          <p:nvPr/>
        </p:nvSpPr>
        <p:spPr bwMode="gray">
          <a:xfrm>
            <a:off x="10766738" y="26288"/>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
        <p:nvSpPr>
          <p:cNvPr id="17" name="矩形 16"/>
          <p:cNvSpPr/>
          <p:nvPr/>
        </p:nvSpPr>
        <p:spPr bwMode="gray">
          <a:xfrm>
            <a:off x="1008063" y="2784219"/>
            <a:ext cx="10632553" cy="683264"/>
          </a:xfrm>
          <a:prstGeom prst="rect">
            <a:avLst/>
          </a:prstGeom>
          <a:solidFill>
            <a:srgbClr val="F4FBFE"/>
          </a:solidFill>
          <a:ln>
            <a:solidFill>
              <a:srgbClr val="99DFF9"/>
            </a:solidFill>
          </a:ln>
        </p:spPr>
        <p:txBody>
          <a:bodyPr wrap="square">
            <a:noAutofit/>
          </a:bodyPr>
          <a:lstStyle/>
          <a:p>
            <a:pPr fontAlgn="ctr">
              <a:lnSpc>
                <a:spcPct val="120000"/>
              </a:lnSpc>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[Huawei-bgp-af-ipv4]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filter-policy</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-number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-prefix</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-prefix-name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export</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protocol</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process-id</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p>
        </p:txBody>
      </p:sp>
      <p:sp>
        <p:nvSpPr>
          <p:cNvPr id="18" name="矩形 17"/>
          <p:cNvSpPr/>
          <p:nvPr/>
        </p:nvSpPr>
        <p:spPr bwMode="gray">
          <a:xfrm>
            <a:off x="1031917" y="3539262"/>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filter-policy to filter routes to be advertised. Only the routes that pass the filtering can be advertised by BGP.</a:t>
            </a:r>
          </a:p>
        </p:txBody>
      </p:sp>
      <p:sp>
        <p:nvSpPr>
          <p:cNvPr id="10" name="矩形 9"/>
          <p:cNvSpPr/>
          <p:nvPr/>
        </p:nvSpPr>
        <p:spPr bwMode="gray">
          <a:xfrm>
            <a:off x="1008063" y="4368158"/>
            <a:ext cx="10632553" cy="683264"/>
          </a:xfrm>
          <a:prstGeom prst="rect">
            <a:avLst/>
          </a:prstGeom>
          <a:solidFill>
            <a:srgbClr val="F4FBFE"/>
          </a:solidFill>
          <a:ln>
            <a:solidFill>
              <a:srgbClr val="99DFF9"/>
            </a:solidFill>
          </a:ln>
        </p:spPr>
        <p:txBody>
          <a:bodyPr wrap="square">
            <a:noAutofit/>
          </a:bodyPr>
          <a:lstStyle/>
          <a:p>
            <a:pPr fontAlgn="ctr">
              <a:lnSpc>
                <a:spcPct val="120000"/>
              </a:lnSpc>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[Huawei-bgp-af-ipv4]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peer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group-name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ipv4-address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filter-policy</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-number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-name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import</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export</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11" name="矩形 10"/>
          <p:cNvSpPr/>
          <p:nvPr/>
        </p:nvSpPr>
        <p:spPr bwMode="gray">
          <a:xfrm>
            <a:off x="1031917" y="5095209"/>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filter-policy to filter routes to be advertised to or accepted from a specified peer or peer group.</a:t>
            </a:r>
          </a:p>
        </p:txBody>
      </p:sp>
    </p:spTree>
    <p:extLst>
      <p:ext uri="{BB962C8B-B14F-4D97-AF65-F5344CB8AC3E}">
        <p14:creationId xmlns:p14="http://schemas.microsoft.com/office/powerpoint/2010/main" val="2959270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Applying a Filter-Policy to OSPF</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Straight Connector 52"/>
          <p:cNvCxnSpPr>
            <a:endCxn id="9" idx="3"/>
          </p:cNvCxnSpPr>
          <p:nvPr/>
        </p:nvCxnSpPr>
        <p:spPr bwMode="gray">
          <a:xfrm flipH="1">
            <a:off x="1440040" y="3112240"/>
            <a:ext cx="36687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900040" y="2891331"/>
            <a:ext cx="540000" cy="441818"/>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384207" y="2891331"/>
            <a:ext cx="540000" cy="441818"/>
          </a:xfrm>
          <a:prstGeom prst="rect">
            <a:avLst/>
          </a:prstGeom>
          <a:noFill/>
        </p:spPr>
      </p:pic>
      <p:sp>
        <p:nvSpPr>
          <p:cNvPr id="11" name="TextBox 120">
            <a:extLst>
              <a:ext uri="{FF2B5EF4-FFF2-40B4-BE49-F238E27FC236}">
                <a16:creationId xmlns:a16="http://schemas.microsoft.com/office/drawing/2014/main" xmlns="" id="{020D7A1D-EFAD-4C8C-B9DE-D0FAD269B77A}"/>
              </a:ext>
            </a:extLst>
          </p:cNvPr>
          <p:cNvSpPr txBox="1"/>
          <p:nvPr/>
        </p:nvSpPr>
        <p:spPr bwMode="gray">
          <a:xfrm>
            <a:off x="747637" y="2580864"/>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 name="TextBox 120">
            <a:extLst>
              <a:ext uri="{FF2B5EF4-FFF2-40B4-BE49-F238E27FC236}">
                <a16:creationId xmlns:a16="http://schemas.microsoft.com/office/drawing/2014/main" xmlns="" id="{020D7A1D-EFAD-4C8C-B9DE-D0FAD269B77A}"/>
              </a:ext>
            </a:extLst>
          </p:cNvPr>
          <p:cNvSpPr txBox="1"/>
          <p:nvPr/>
        </p:nvSpPr>
        <p:spPr bwMode="gray">
          <a:xfrm>
            <a:off x="3245659" y="2580864"/>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13" name="直接箭头连接符 12">
            <a:extLst>
              <a:ext uri="{FF2B5EF4-FFF2-40B4-BE49-F238E27FC236}">
                <a16:creationId xmlns="" xmlns:a16="http://schemas.microsoft.com/office/drawing/2014/main" id="{FC940677-F915-4522-BB5D-950A0690E721}"/>
              </a:ext>
            </a:extLst>
          </p:cNvPr>
          <p:cNvCxnSpPr>
            <a:cxnSpLocks/>
          </p:cNvCxnSpPr>
          <p:nvPr/>
        </p:nvCxnSpPr>
        <p:spPr bwMode="gray">
          <a:xfrm>
            <a:off x="1635816" y="3467456"/>
            <a:ext cx="1372231" cy="0"/>
          </a:xfrm>
          <a:prstGeom prst="straightConnector1">
            <a:avLst/>
          </a:prstGeom>
          <a:solidFill>
            <a:schemeClr val="accent1"/>
          </a:solidFill>
          <a:ln w="28575" cap="flat" cmpd="sng" algn="ctr">
            <a:solidFill>
              <a:srgbClr val="00B0F0"/>
            </a:solidFill>
            <a:prstDash val="solid"/>
            <a:round/>
            <a:headEnd type="none" w="med" len="med"/>
            <a:tailEnd type="triangle" w="med" len="med"/>
          </a:ln>
          <a:effectLst/>
        </p:spPr>
      </p:cxnSp>
      <p:sp>
        <p:nvSpPr>
          <p:cNvPr id="14" name="矩形: 圆角 90">
            <a:extLst>
              <a:ext uri="{FF2B5EF4-FFF2-40B4-BE49-F238E27FC236}">
                <a16:creationId xmlns="" xmlns:a16="http://schemas.microsoft.com/office/drawing/2014/main" id="{B453FC51-4FB9-4368-8B4C-3C2E2F8C106B}"/>
              </a:ext>
            </a:extLst>
          </p:cNvPr>
          <p:cNvSpPr/>
          <p:nvPr/>
        </p:nvSpPr>
        <p:spPr bwMode="gray">
          <a:xfrm>
            <a:off x="2513874" y="4469621"/>
            <a:ext cx="2424848" cy="556594"/>
          </a:xfrm>
          <a:prstGeom prst="roundRect">
            <a:avLst>
              <a:gd name="adj" fmla="val 7563"/>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ospf 1</a:t>
            </a:r>
          </a:p>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filter-policy 2000 import</a:t>
            </a:r>
          </a:p>
        </p:txBody>
      </p:sp>
      <p:sp>
        <p:nvSpPr>
          <p:cNvPr id="15" name="Freeform 67"/>
          <p:cNvSpPr/>
          <p:nvPr/>
        </p:nvSpPr>
        <p:spPr bwMode="gray">
          <a:xfrm rot="4814260">
            <a:off x="3067009" y="3512241"/>
            <a:ext cx="941388" cy="68586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4FBFE"/>
              </a:gs>
            </a:gsLst>
            <a:lin ang="2700000" scaled="1"/>
            <a:tileRect/>
          </a:gradFill>
          <a:ln>
            <a:gradFill flip="none" rotWithShape="1">
              <a:gsLst>
                <a:gs pos="26000">
                  <a:schemeClr val="accent1">
                    <a:lumMod val="0"/>
                    <a:lumOff val="100000"/>
                    <a:alpha val="0"/>
                  </a:schemeClr>
                </a:gs>
                <a:gs pos="71000">
                  <a:srgbClr val="99DFF9"/>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2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Straight Connector 52"/>
          <p:cNvCxnSpPr>
            <a:stCxn id="18" idx="1"/>
            <a:endCxn id="17" idx="3"/>
          </p:cNvCxnSpPr>
          <p:nvPr/>
        </p:nvCxnSpPr>
        <p:spPr bwMode="gray">
          <a:xfrm flipH="1">
            <a:off x="8257584" y="2531633"/>
            <a:ext cx="19441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717584" y="2310724"/>
            <a:ext cx="540000" cy="441818"/>
          </a:xfrm>
          <a:prstGeom prst="rect">
            <a:avLst/>
          </a:prstGeom>
          <a:noFill/>
        </p:spPr>
      </p:pic>
      <p:pic>
        <p:nvPicPr>
          <p:cNvPr id="1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201751" y="2310724"/>
            <a:ext cx="540000" cy="441818"/>
          </a:xfrm>
          <a:prstGeom prst="rect">
            <a:avLst/>
          </a:prstGeom>
          <a:noFill/>
        </p:spPr>
      </p:pic>
      <p:sp>
        <p:nvSpPr>
          <p:cNvPr id="19" name="TextBox 120">
            <a:extLst>
              <a:ext uri="{FF2B5EF4-FFF2-40B4-BE49-F238E27FC236}">
                <a16:creationId xmlns:a16="http://schemas.microsoft.com/office/drawing/2014/main" xmlns="" id="{020D7A1D-EFAD-4C8C-B9DE-D0FAD269B77A}"/>
              </a:ext>
            </a:extLst>
          </p:cNvPr>
          <p:cNvSpPr txBox="1"/>
          <p:nvPr/>
        </p:nvSpPr>
        <p:spPr bwMode="gray">
          <a:xfrm>
            <a:off x="7565181" y="2000258"/>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0" name="TextBox 120">
            <a:extLst>
              <a:ext uri="{FF2B5EF4-FFF2-40B4-BE49-F238E27FC236}">
                <a16:creationId xmlns:a16="http://schemas.microsoft.com/office/drawing/2014/main" xmlns="" id="{020D7A1D-EFAD-4C8C-B9DE-D0FAD269B77A}"/>
              </a:ext>
            </a:extLst>
          </p:cNvPr>
          <p:cNvSpPr txBox="1"/>
          <p:nvPr/>
        </p:nvSpPr>
        <p:spPr bwMode="gray">
          <a:xfrm>
            <a:off x="10049348" y="2000258"/>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21" name="直接箭头连接符 20">
            <a:extLst>
              <a:ext uri="{FF2B5EF4-FFF2-40B4-BE49-F238E27FC236}">
                <a16:creationId xmlns="" xmlns:a16="http://schemas.microsoft.com/office/drawing/2014/main" id="{FC940677-F915-4522-BB5D-950A0690E721}"/>
              </a:ext>
            </a:extLst>
          </p:cNvPr>
          <p:cNvCxnSpPr>
            <a:cxnSpLocks/>
          </p:cNvCxnSpPr>
          <p:nvPr/>
        </p:nvCxnSpPr>
        <p:spPr bwMode="gray">
          <a:xfrm>
            <a:off x="8546804" y="2855265"/>
            <a:ext cx="1372231" cy="0"/>
          </a:xfrm>
          <a:prstGeom prst="straightConnector1">
            <a:avLst/>
          </a:prstGeom>
          <a:solidFill>
            <a:schemeClr val="accent1"/>
          </a:solidFill>
          <a:ln w="28575" cap="flat" cmpd="sng" algn="ctr">
            <a:solidFill>
              <a:srgbClr val="00B0F0"/>
            </a:solidFill>
            <a:prstDash val="solid"/>
            <a:round/>
            <a:headEnd type="none" w="med" len="med"/>
            <a:tailEnd type="triangle" w="med" len="med"/>
          </a:ln>
          <a:effectLst/>
        </p:spPr>
      </p:cxnSp>
      <p:sp>
        <p:nvSpPr>
          <p:cNvPr id="22" name="矩形: 圆角 90">
            <a:extLst>
              <a:ext uri="{FF2B5EF4-FFF2-40B4-BE49-F238E27FC236}">
                <a16:creationId xmlns="" xmlns:a16="http://schemas.microsoft.com/office/drawing/2014/main" id="{B453FC51-4FB9-4368-8B4C-3C2E2F8C106B}"/>
              </a:ext>
            </a:extLst>
          </p:cNvPr>
          <p:cNvSpPr/>
          <p:nvPr/>
        </p:nvSpPr>
        <p:spPr bwMode="gray">
          <a:xfrm>
            <a:off x="7165371" y="3912556"/>
            <a:ext cx="2626606" cy="737236"/>
          </a:xfrm>
          <a:prstGeom prst="roundRect">
            <a:avLst>
              <a:gd name="adj" fmla="val 7563"/>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400" dirty="0" err="1">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ospf</a:t>
            </a: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1</a:t>
            </a:r>
          </a:p>
          <a:p>
            <a:pPr fontAlgn="ct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import-route static</a:t>
            </a:r>
          </a:p>
          <a:p>
            <a:pPr fontAlgn="ct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filter-policy 2000 export </a:t>
            </a:r>
          </a:p>
        </p:txBody>
      </p:sp>
      <p:sp>
        <p:nvSpPr>
          <p:cNvPr id="23" name="Freeform 67"/>
          <p:cNvSpPr/>
          <p:nvPr/>
        </p:nvSpPr>
        <p:spPr bwMode="gray">
          <a:xfrm rot="6300000" flipV="1">
            <a:off x="7530082" y="2835952"/>
            <a:ext cx="857534" cy="877413"/>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4FBFE"/>
              </a:gs>
            </a:gsLst>
            <a:lin ang="2700000" scaled="1"/>
            <a:tileRect/>
          </a:gradFill>
          <a:ln>
            <a:gradFill flip="none" rotWithShape="1">
              <a:gsLst>
                <a:gs pos="26000">
                  <a:schemeClr val="accent1">
                    <a:lumMod val="0"/>
                    <a:lumOff val="100000"/>
                    <a:alpha val="0"/>
                  </a:schemeClr>
                </a:gs>
                <a:gs pos="71000">
                  <a:srgbClr val="99DFF9"/>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2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451356" y="5317837"/>
            <a:ext cx="5435600" cy="867930"/>
          </a:xfrm>
          <a:prstGeom prst="rect">
            <a:avLst/>
          </a:prstGeom>
        </p:spPr>
        <p:txBody>
          <a:bodyPr wrap="square">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The </a:t>
            </a:r>
            <a:r>
              <a:rPr lang="en-US" sz="1200" b="1">
                <a:latin typeface="Huawei Sans" panose="020C0503030203020204" pitchFamily="34" charset="0"/>
                <a:ea typeface="方正兰亭黑简体" panose="02000000000000000000" pitchFamily="2" charset="-122"/>
                <a:sym typeface="Huawei Sans" panose="020C0503030203020204" pitchFamily="34" charset="0"/>
              </a:rPr>
              <a:t>filter-policy import</a:t>
            </a:r>
            <a:r>
              <a:rPr lang="en-US" sz="1200">
                <a:latin typeface="Huawei Sans" panose="020C0503030203020204" pitchFamily="34" charset="0"/>
                <a:ea typeface="方正兰亭黑简体" panose="02000000000000000000" pitchFamily="2" charset="-122"/>
                <a:sym typeface="Huawei Sans" panose="020C0503030203020204" pitchFamily="34" charset="0"/>
              </a:rPr>
              <a:t> command configures a filter-policy to filter routes to be accepted. Only the routes that pass the filter-policy are added to the routing table. The routes that do not pass the filter-policy are not added to the routing table, but they can be advertised.</a:t>
            </a:r>
          </a:p>
        </p:txBody>
      </p:sp>
      <p:sp>
        <p:nvSpPr>
          <p:cNvPr id="25" name="矩形 24"/>
          <p:cNvSpPr/>
          <p:nvPr/>
        </p:nvSpPr>
        <p:spPr bwMode="gray">
          <a:xfrm>
            <a:off x="6103492" y="5310217"/>
            <a:ext cx="5435600" cy="1126462"/>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After OSPF imports external routes using the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import-route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command, to prevent routing loops, you can run the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filter-policy export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command to filter the imported routes to be advertised. Only the external routes that meet the filtering conditions are translated into Type 5 LSAs (AS-external-LSAs) and then advertised.</a:t>
            </a:r>
          </a:p>
        </p:txBody>
      </p:sp>
      <p:sp>
        <p:nvSpPr>
          <p:cNvPr id="26" name="五边形 25"/>
          <p:cNvSpPr/>
          <p:nvPr/>
        </p:nvSpPr>
        <p:spPr bwMode="gray">
          <a:xfrm>
            <a:off x="9592684" y="26288"/>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27" name="燕尾形 26"/>
          <p:cNvSpPr/>
          <p:nvPr/>
        </p:nvSpPr>
        <p:spPr bwMode="gray">
          <a:xfrm>
            <a:off x="10766738" y="26288"/>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
        <p:nvSpPr>
          <p:cNvPr id="28" name="圆角矩形 75"/>
          <p:cNvSpPr/>
          <p:nvPr/>
        </p:nvSpPr>
        <p:spPr bwMode="gray">
          <a:xfrm>
            <a:off x="451356" y="1702552"/>
            <a:ext cx="5435600" cy="467919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75"/>
          <p:cNvSpPr/>
          <p:nvPr/>
        </p:nvSpPr>
        <p:spPr bwMode="gray">
          <a:xfrm>
            <a:off x="446088" y="1271048"/>
            <a:ext cx="5435600"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filter-policy import</a:t>
            </a:r>
          </a:p>
        </p:txBody>
      </p:sp>
      <p:sp>
        <p:nvSpPr>
          <p:cNvPr id="30" name="圆角矩形 75"/>
          <p:cNvSpPr/>
          <p:nvPr/>
        </p:nvSpPr>
        <p:spPr bwMode="gray">
          <a:xfrm>
            <a:off x="6103492" y="1702552"/>
            <a:ext cx="5435600" cy="467919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75"/>
          <p:cNvSpPr/>
          <p:nvPr/>
        </p:nvSpPr>
        <p:spPr bwMode="gray">
          <a:xfrm>
            <a:off x="6103492" y="1271048"/>
            <a:ext cx="5435600"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filter-policy export</a:t>
            </a:r>
          </a:p>
        </p:txBody>
      </p:sp>
      <p:cxnSp>
        <p:nvCxnSpPr>
          <p:cNvPr id="32" name="直接连接符 31"/>
          <p:cNvCxnSpPr/>
          <p:nvPr/>
        </p:nvCxnSpPr>
        <p:spPr bwMode="gray">
          <a:xfrm flipH="1">
            <a:off x="859773" y="4683568"/>
            <a:ext cx="333954" cy="0"/>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cxnSp>
        <p:nvCxnSpPr>
          <p:cNvPr id="34" name="直接连接符 33"/>
          <p:cNvCxnSpPr/>
          <p:nvPr/>
        </p:nvCxnSpPr>
        <p:spPr bwMode="gray">
          <a:xfrm flipH="1">
            <a:off x="4177104" y="3467456"/>
            <a:ext cx="1260247" cy="0"/>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sp>
        <p:nvSpPr>
          <p:cNvPr id="35" name="文本框 34"/>
          <p:cNvSpPr txBox="1"/>
          <p:nvPr/>
        </p:nvSpPr>
        <p:spPr bwMode="gray">
          <a:xfrm>
            <a:off x="4467286" y="3493776"/>
            <a:ext cx="651140" cy="954107"/>
          </a:xfrm>
          <a:prstGeom prst="rect">
            <a:avLst/>
          </a:prstGeom>
          <a:noFill/>
        </p:spPr>
        <p:txBody>
          <a:bodyPr wrap="square" rtlCol="0">
            <a:noAutofit/>
          </a:bodyPr>
          <a:lstStyle/>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LSA 1</a:t>
            </a:r>
          </a:p>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LSA 2</a:t>
            </a:r>
          </a:p>
          <a:p>
            <a:pP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LSA 3</a:t>
            </a:r>
          </a:p>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LSA 4</a:t>
            </a:r>
          </a:p>
        </p:txBody>
      </p:sp>
      <p:sp>
        <p:nvSpPr>
          <p:cNvPr id="37" name="文本框 36"/>
          <p:cNvSpPr txBox="1"/>
          <p:nvPr/>
        </p:nvSpPr>
        <p:spPr bwMode="gray">
          <a:xfrm>
            <a:off x="2039458" y="3493776"/>
            <a:ext cx="646332" cy="954107"/>
          </a:xfrm>
          <a:prstGeom prst="rect">
            <a:avLst/>
          </a:prstGeom>
          <a:noFill/>
        </p:spPr>
        <p:txBody>
          <a:bodyPr wrap="square" rtlCol="0">
            <a:noAutofit/>
          </a:bodyPr>
          <a:lstStyle/>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LSA 1</a:t>
            </a:r>
          </a:p>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LSA 2</a:t>
            </a:r>
          </a:p>
          <a:p>
            <a:pP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LSA 3</a:t>
            </a:r>
          </a:p>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LSA 4</a:t>
            </a:r>
          </a:p>
        </p:txBody>
      </p:sp>
      <p:grpSp>
        <p:nvGrpSpPr>
          <p:cNvPr id="38" name="组合 37"/>
          <p:cNvGrpSpPr/>
          <p:nvPr/>
        </p:nvGrpSpPr>
        <p:grpSpPr bwMode="gray">
          <a:xfrm rot="16200000">
            <a:off x="7434389" y="2436736"/>
            <a:ext cx="320122" cy="246267"/>
            <a:chOff x="6681090" y="2116603"/>
            <a:chExt cx="377072" cy="257950"/>
          </a:xfrm>
        </p:grpSpPr>
        <p:cxnSp>
          <p:nvCxnSpPr>
            <p:cNvPr id="39" name="直接连接符 38"/>
            <p:cNvCxnSpPr/>
            <p:nvPr/>
          </p:nvCxnSpPr>
          <p:spPr bwMode="gray">
            <a:xfrm>
              <a:off x="6681090" y="2116603"/>
              <a:ext cx="377072" cy="0"/>
            </a:xfrm>
            <a:prstGeom prst="line">
              <a:avLst/>
            </a:prstGeom>
            <a:noFill/>
            <a:ln w="19050">
              <a:solidFill>
                <a:schemeClr val="tx1"/>
              </a:solidFill>
            </a:ln>
          </p:spPr>
        </p:cxnSp>
        <p:cxnSp>
          <p:nvCxnSpPr>
            <p:cNvPr id="40" name="直接连接符 39"/>
            <p:cNvCxnSpPr/>
            <p:nvPr/>
          </p:nvCxnSpPr>
          <p:spPr bwMode="gray">
            <a:xfrm>
              <a:off x="6869626" y="2116603"/>
              <a:ext cx="0" cy="257950"/>
            </a:xfrm>
            <a:prstGeom prst="line">
              <a:avLst/>
            </a:prstGeom>
            <a:noFill/>
            <a:ln w="19050">
              <a:solidFill>
                <a:schemeClr val="tx1"/>
              </a:solidFill>
            </a:ln>
          </p:spPr>
        </p:cxnSp>
      </p:grpSp>
      <p:sp>
        <p:nvSpPr>
          <p:cNvPr id="41" name="文本框 40"/>
          <p:cNvSpPr txBox="1"/>
          <p:nvPr/>
        </p:nvSpPr>
        <p:spPr bwMode="gray">
          <a:xfrm>
            <a:off x="6191201" y="2192392"/>
            <a:ext cx="1280116" cy="734956"/>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172.16.1.0/24</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172.16.2.0/24</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172.16.3.0/24</a:t>
            </a:r>
          </a:p>
        </p:txBody>
      </p:sp>
      <p:sp>
        <p:nvSpPr>
          <p:cNvPr id="44" name="文本框 43"/>
          <p:cNvSpPr txBox="1"/>
          <p:nvPr/>
        </p:nvSpPr>
        <p:spPr bwMode="gray">
          <a:xfrm>
            <a:off x="8577799" y="2920492"/>
            <a:ext cx="1280116" cy="734956"/>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172.16.1.0/24</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172.16.2.0/24</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172.16.3.0/24</a:t>
            </a:r>
          </a:p>
        </p:txBody>
      </p:sp>
      <p:cxnSp>
        <p:nvCxnSpPr>
          <p:cNvPr id="42" name="直接箭头连接符 41"/>
          <p:cNvCxnSpPr/>
          <p:nvPr/>
        </p:nvCxnSpPr>
        <p:spPr bwMode="gray">
          <a:xfrm flipH="1">
            <a:off x="8575379" y="3282702"/>
            <a:ext cx="1296000" cy="0"/>
          </a:xfrm>
          <a:prstGeom prst="straightConnector1">
            <a:avLst/>
          </a:prstGeom>
          <a:solidFill>
            <a:srgbClr val="FFFFCC"/>
          </a:solidFill>
          <a:ln w="28575" cap="flat" cmpd="sng" algn="ctr">
            <a:solidFill>
              <a:srgbClr val="EC7061"/>
            </a:solidFill>
            <a:prstDash val="solid"/>
            <a:round/>
            <a:headEnd type="none" w="med" len="med"/>
            <a:tailEnd type="none" w="med" len="med"/>
          </a:ln>
          <a:effectLst/>
        </p:spPr>
      </p:cxnSp>
      <p:cxnSp>
        <p:nvCxnSpPr>
          <p:cNvPr id="43" name="直接箭头连接符 42"/>
          <p:cNvCxnSpPr/>
          <p:nvPr/>
        </p:nvCxnSpPr>
        <p:spPr bwMode="gray">
          <a:xfrm flipH="1">
            <a:off x="8575379" y="3493776"/>
            <a:ext cx="1296000" cy="0"/>
          </a:xfrm>
          <a:prstGeom prst="straightConnector1">
            <a:avLst/>
          </a:prstGeom>
          <a:solidFill>
            <a:srgbClr val="FFFFCC"/>
          </a:solidFill>
          <a:ln w="28575" cap="flat" cmpd="sng" algn="ctr">
            <a:solidFill>
              <a:srgbClr val="EC7061"/>
            </a:solidFill>
            <a:prstDash val="solid"/>
            <a:round/>
            <a:headEnd type="none" w="med" len="med"/>
            <a:tailEnd type="none" w="med" len="med"/>
          </a:ln>
          <a:effectLst/>
        </p:spPr>
      </p:cxnSp>
      <p:sp>
        <p:nvSpPr>
          <p:cNvPr id="45" name="圆角矩形 44"/>
          <p:cNvSpPr/>
          <p:nvPr/>
        </p:nvSpPr>
        <p:spPr bwMode="gray">
          <a:xfrm>
            <a:off x="1301678" y="1998263"/>
            <a:ext cx="1390967" cy="955907"/>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spcBef>
                <a:spcPts val="0"/>
              </a:spcBef>
              <a:spcAft>
                <a:spcPts val="0"/>
              </a:spcAft>
            </a:pP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R1's routing table</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10.1.1.0 24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10.1.2.0 24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10.1.3.0 24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10.1.4.0 24</a:t>
            </a:r>
          </a:p>
        </p:txBody>
      </p:sp>
      <p:sp>
        <p:nvSpPr>
          <p:cNvPr id="46" name="圆角矩形 45"/>
          <p:cNvSpPr/>
          <p:nvPr/>
        </p:nvSpPr>
        <p:spPr bwMode="gray">
          <a:xfrm>
            <a:off x="3826961" y="1998263"/>
            <a:ext cx="1390967" cy="955907"/>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spcBef>
                <a:spcPts val="0"/>
              </a:spcBef>
              <a:spcAft>
                <a:spcPts val="0"/>
              </a:spcAft>
            </a:pPr>
            <a:r>
              <a:rPr lang="en-US" sz="12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R2's </a:t>
            </a: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routing table</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10.1.1.0 24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10.1.2.0 24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10.1.3.0 </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24</a:t>
            </a:r>
            <a:endPar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1193727" y="4515518"/>
            <a:ext cx="1107996" cy="276999"/>
          </a:xfrm>
          <a:prstGeom prst="rect">
            <a:avLst/>
          </a:prstGeom>
          <a:noFill/>
        </p:spPr>
        <p:txBody>
          <a:bodyPr wrap="square" rtlCol="0">
            <a:noAutofit/>
          </a:bodyPr>
          <a:lstStyle/>
          <a:p>
            <a:pPr algn="ctr" fontAlgn="ctr">
              <a:lnSpc>
                <a:spcPct val="100000"/>
              </a:lnSpc>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Link state information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367173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Applying a Filter-Policy to IS-IS</a:t>
            </a:r>
          </a:p>
        </p:txBody>
      </p:sp>
      <p:sp>
        <p:nvSpPr>
          <p:cNvPr id="3" name="任意多边形 2"/>
          <p:cNvSpPr/>
          <p:nvPr/>
        </p:nvSpPr>
        <p:spPr bwMode="gray">
          <a:xfrm>
            <a:off x="7899498" y="2131559"/>
            <a:ext cx="356827" cy="981977"/>
          </a:xfrm>
          <a:custGeom>
            <a:avLst/>
            <a:gdLst>
              <a:gd name="connsiteX0" fmla="*/ 27489 w 356827"/>
              <a:gd name="connsiteY0" fmla="*/ 0 h 981977"/>
              <a:gd name="connsiteX1" fmla="*/ 279113 w 356827"/>
              <a:gd name="connsiteY1" fmla="*/ 0 h 981977"/>
              <a:gd name="connsiteX2" fmla="*/ 356827 w 356827"/>
              <a:gd name="connsiteY2" fmla="*/ 77714 h 981977"/>
              <a:gd name="connsiteX3" fmla="*/ 356827 w 356827"/>
              <a:gd name="connsiteY3" fmla="*/ 904263 h 981977"/>
              <a:gd name="connsiteX4" fmla="*/ 279113 w 356827"/>
              <a:gd name="connsiteY4" fmla="*/ 981977 h 981977"/>
              <a:gd name="connsiteX5" fmla="*/ 21401 w 356827"/>
              <a:gd name="connsiteY5" fmla="*/ 981977 h 981977"/>
              <a:gd name="connsiteX6" fmla="*/ 11524 w 356827"/>
              <a:gd name="connsiteY6" fmla="*/ 977886 h 981977"/>
              <a:gd name="connsiteX7" fmla="*/ 0 w 356827"/>
              <a:gd name="connsiteY7" fmla="*/ 950065 h 981977"/>
              <a:gd name="connsiteX8" fmla="*/ 0 w 356827"/>
              <a:gd name="connsiteY8" fmla="*/ 34434 h 981977"/>
              <a:gd name="connsiteX9" fmla="*/ 11524 w 356827"/>
              <a:gd name="connsiteY9" fmla="*/ 6613 h 981977"/>
              <a:gd name="connsiteX10" fmla="*/ 27489 w 356827"/>
              <a:gd name="connsiteY10" fmla="*/ 0 h 98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6827" h="981977">
                <a:moveTo>
                  <a:pt x="27489" y="0"/>
                </a:moveTo>
                <a:lnTo>
                  <a:pt x="279113" y="0"/>
                </a:lnTo>
                <a:cubicBezTo>
                  <a:pt x="322033" y="0"/>
                  <a:pt x="356827" y="34794"/>
                  <a:pt x="356827" y="77714"/>
                </a:cubicBezTo>
                <a:lnTo>
                  <a:pt x="356827" y="904263"/>
                </a:lnTo>
                <a:cubicBezTo>
                  <a:pt x="356827" y="947183"/>
                  <a:pt x="322033" y="981977"/>
                  <a:pt x="279113" y="981977"/>
                </a:cubicBezTo>
                <a:lnTo>
                  <a:pt x="21401" y="981977"/>
                </a:lnTo>
                <a:lnTo>
                  <a:pt x="11524" y="977886"/>
                </a:lnTo>
                <a:cubicBezTo>
                  <a:pt x="4404" y="970766"/>
                  <a:pt x="0" y="960930"/>
                  <a:pt x="0" y="950065"/>
                </a:cubicBezTo>
                <a:lnTo>
                  <a:pt x="0" y="34434"/>
                </a:lnTo>
                <a:cubicBezTo>
                  <a:pt x="0" y="23569"/>
                  <a:pt x="4404" y="13733"/>
                  <a:pt x="11524" y="6613"/>
                </a:cubicBezTo>
                <a:lnTo>
                  <a:pt x="27489" y="0"/>
                </a:lnTo>
                <a:close/>
              </a:path>
            </a:pathLst>
          </a:custGeom>
          <a:gradFill flip="none" rotWithShape="1">
            <a:gsLst>
              <a:gs pos="96000">
                <a:srgbClr val="FFFFCC"/>
              </a:gs>
              <a:gs pos="0">
                <a:schemeClr val="accent1">
                  <a:lumMod val="45000"/>
                  <a:lumOff val="55000"/>
                </a:schemeClr>
              </a:gs>
            </a:gsLst>
            <a:lin ang="10800000" scaled="1"/>
            <a:tileRect/>
          </a:gradFill>
          <a:ln w="952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任意多边形 3"/>
          <p:cNvSpPr/>
          <p:nvPr/>
        </p:nvSpPr>
        <p:spPr bwMode="gray">
          <a:xfrm>
            <a:off x="7922676" y="2126648"/>
            <a:ext cx="3224063" cy="994321"/>
          </a:xfrm>
          <a:custGeom>
            <a:avLst/>
            <a:gdLst>
              <a:gd name="connsiteX0" fmla="*/ 17944 w 3224063"/>
              <a:gd name="connsiteY0" fmla="*/ 0 h 994321"/>
              <a:gd name="connsiteX1" fmla="*/ 3184718 w 3224063"/>
              <a:gd name="connsiteY1" fmla="*/ 0 h 994321"/>
              <a:gd name="connsiteX2" fmla="*/ 3224063 w 3224063"/>
              <a:gd name="connsiteY2" fmla="*/ 39345 h 994321"/>
              <a:gd name="connsiteX3" fmla="*/ 3224063 w 3224063"/>
              <a:gd name="connsiteY3" fmla="*/ 954976 h 994321"/>
              <a:gd name="connsiteX4" fmla="*/ 3184718 w 3224063"/>
              <a:gd name="connsiteY4" fmla="*/ 994321 h 994321"/>
              <a:gd name="connsiteX5" fmla="*/ 17944 w 3224063"/>
              <a:gd name="connsiteY5" fmla="*/ 994321 h 994321"/>
              <a:gd name="connsiteX6" fmla="*/ 0 w 3224063"/>
              <a:gd name="connsiteY6" fmla="*/ 986888 h 994321"/>
              <a:gd name="connsiteX7" fmla="*/ 257712 w 3224063"/>
              <a:gd name="connsiteY7" fmla="*/ 986888 h 994321"/>
              <a:gd name="connsiteX8" fmla="*/ 335426 w 3224063"/>
              <a:gd name="connsiteY8" fmla="*/ 909174 h 994321"/>
              <a:gd name="connsiteX9" fmla="*/ 335426 w 3224063"/>
              <a:gd name="connsiteY9" fmla="*/ 82625 h 994321"/>
              <a:gd name="connsiteX10" fmla="*/ 257712 w 3224063"/>
              <a:gd name="connsiteY10" fmla="*/ 4911 h 994321"/>
              <a:gd name="connsiteX11" fmla="*/ 6088 w 3224063"/>
              <a:gd name="connsiteY11" fmla="*/ 4911 h 994321"/>
              <a:gd name="connsiteX12" fmla="*/ 17944 w 3224063"/>
              <a:gd name="connsiteY12" fmla="*/ 0 h 994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24063" h="994321">
                <a:moveTo>
                  <a:pt x="17944" y="0"/>
                </a:moveTo>
                <a:lnTo>
                  <a:pt x="3184718" y="0"/>
                </a:lnTo>
                <a:cubicBezTo>
                  <a:pt x="3206448" y="0"/>
                  <a:pt x="3224063" y="17615"/>
                  <a:pt x="3224063" y="39345"/>
                </a:cubicBezTo>
                <a:lnTo>
                  <a:pt x="3224063" y="954976"/>
                </a:lnTo>
                <a:cubicBezTo>
                  <a:pt x="3224063" y="976706"/>
                  <a:pt x="3206448" y="994321"/>
                  <a:pt x="3184718" y="994321"/>
                </a:cubicBezTo>
                <a:lnTo>
                  <a:pt x="17944" y="994321"/>
                </a:lnTo>
                <a:lnTo>
                  <a:pt x="0" y="986888"/>
                </a:lnTo>
                <a:lnTo>
                  <a:pt x="257712" y="986888"/>
                </a:lnTo>
                <a:cubicBezTo>
                  <a:pt x="300632" y="986888"/>
                  <a:pt x="335426" y="952094"/>
                  <a:pt x="335426" y="909174"/>
                </a:cubicBezTo>
                <a:lnTo>
                  <a:pt x="335426" y="82625"/>
                </a:lnTo>
                <a:cubicBezTo>
                  <a:pt x="335426" y="39705"/>
                  <a:pt x="300632" y="4911"/>
                  <a:pt x="257712" y="4911"/>
                </a:cubicBezTo>
                <a:lnTo>
                  <a:pt x="6088" y="4911"/>
                </a:lnTo>
                <a:lnTo>
                  <a:pt x="17944" y="0"/>
                </a:lnTo>
                <a:close/>
              </a:path>
            </a:pathLst>
          </a:custGeom>
          <a:solidFill>
            <a:srgbClr val="F4FBFE"/>
          </a:solidFill>
          <a:ln w="9525" cap="flat" cmpd="sng" algn="ctr">
            <a:solidFill>
              <a:srgbClr val="99DFF9"/>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任意多边形 4"/>
          <p:cNvSpPr/>
          <p:nvPr/>
        </p:nvSpPr>
        <p:spPr bwMode="gray">
          <a:xfrm>
            <a:off x="6839580" y="2131559"/>
            <a:ext cx="1089184" cy="981977"/>
          </a:xfrm>
          <a:custGeom>
            <a:avLst/>
            <a:gdLst>
              <a:gd name="connsiteX0" fmla="*/ 77714 w 1089184"/>
              <a:gd name="connsiteY0" fmla="*/ 0 h 981977"/>
              <a:gd name="connsiteX1" fmla="*/ 1089184 w 1089184"/>
              <a:gd name="connsiteY1" fmla="*/ 0 h 981977"/>
              <a:gd name="connsiteX2" fmla="*/ 1073219 w 1089184"/>
              <a:gd name="connsiteY2" fmla="*/ 6613 h 981977"/>
              <a:gd name="connsiteX3" fmla="*/ 1061695 w 1089184"/>
              <a:gd name="connsiteY3" fmla="*/ 34434 h 981977"/>
              <a:gd name="connsiteX4" fmla="*/ 1061695 w 1089184"/>
              <a:gd name="connsiteY4" fmla="*/ 950065 h 981977"/>
              <a:gd name="connsiteX5" fmla="*/ 1073219 w 1089184"/>
              <a:gd name="connsiteY5" fmla="*/ 977886 h 981977"/>
              <a:gd name="connsiteX6" fmla="*/ 1083096 w 1089184"/>
              <a:gd name="connsiteY6" fmla="*/ 981977 h 981977"/>
              <a:gd name="connsiteX7" fmla="*/ 77714 w 1089184"/>
              <a:gd name="connsiteY7" fmla="*/ 981977 h 981977"/>
              <a:gd name="connsiteX8" fmla="*/ 0 w 1089184"/>
              <a:gd name="connsiteY8" fmla="*/ 904263 h 981977"/>
              <a:gd name="connsiteX9" fmla="*/ 0 w 1089184"/>
              <a:gd name="connsiteY9" fmla="*/ 77714 h 981977"/>
              <a:gd name="connsiteX10" fmla="*/ 77714 w 1089184"/>
              <a:gd name="connsiteY10" fmla="*/ 0 h 98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84" h="981977">
                <a:moveTo>
                  <a:pt x="77714" y="0"/>
                </a:moveTo>
                <a:lnTo>
                  <a:pt x="1089184" y="0"/>
                </a:lnTo>
                <a:lnTo>
                  <a:pt x="1073219" y="6613"/>
                </a:lnTo>
                <a:cubicBezTo>
                  <a:pt x="1066099" y="13733"/>
                  <a:pt x="1061695" y="23569"/>
                  <a:pt x="1061695" y="34434"/>
                </a:cubicBezTo>
                <a:lnTo>
                  <a:pt x="1061695" y="950065"/>
                </a:lnTo>
                <a:cubicBezTo>
                  <a:pt x="1061695" y="960930"/>
                  <a:pt x="1066099" y="970766"/>
                  <a:pt x="1073219" y="977886"/>
                </a:cubicBezTo>
                <a:lnTo>
                  <a:pt x="1083096" y="981977"/>
                </a:lnTo>
                <a:lnTo>
                  <a:pt x="77714" y="981977"/>
                </a:lnTo>
                <a:cubicBezTo>
                  <a:pt x="34794" y="981977"/>
                  <a:pt x="0" y="947183"/>
                  <a:pt x="0" y="904263"/>
                </a:cubicBezTo>
                <a:lnTo>
                  <a:pt x="0" y="77714"/>
                </a:lnTo>
                <a:cubicBezTo>
                  <a:pt x="0" y="34794"/>
                  <a:pt x="34794" y="0"/>
                  <a:pt x="77714" y="0"/>
                </a:cubicBezTo>
                <a:close/>
              </a:path>
            </a:pathLst>
          </a:custGeom>
          <a:solidFill>
            <a:srgbClr val="FFFFCC"/>
          </a:solidFill>
          <a:ln w="9525" cap="flat" cmpd="sng" algn="ctr">
            <a:solidFill>
              <a:srgbClr val="FFD17D"/>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51356" y="1702552"/>
            <a:ext cx="5435600" cy="467919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446088" y="1271048"/>
            <a:ext cx="5435600"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filter-policy import</a:t>
            </a:r>
          </a:p>
        </p:txBody>
      </p:sp>
      <p:cxnSp>
        <p:nvCxnSpPr>
          <p:cNvPr id="8" name="Straight Connector 52"/>
          <p:cNvCxnSpPr>
            <a:stCxn id="10" idx="1"/>
            <a:endCxn id="9" idx="3"/>
          </p:cNvCxnSpPr>
          <p:nvPr/>
        </p:nvCxnSpPr>
        <p:spPr bwMode="gray">
          <a:xfrm flipH="1">
            <a:off x="1904464" y="3137190"/>
            <a:ext cx="19441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364464" y="2916281"/>
            <a:ext cx="540000" cy="441818"/>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848631" y="2916281"/>
            <a:ext cx="540000" cy="441818"/>
          </a:xfrm>
          <a:prstGeom prst="rect">
            <a:avLst/>
          </a:prstGeom>
          <a:noFill/>
        </p:spPr>
      </p:pic>
      <p:sp>
        <p:nvSpPr>
          <p:cNvPr id="11" name="TextBox 120">
            <a:extLst>
              <a:ext uri="{FF2B5EF4-FFF2-40B4-BE49-F238E27FC236}">
                <a16:creationId xmlns:a16="http://schemas.microsoft.com/office/drawing/2014/main" xmlns="" id="{020D7A1D-EFAD-4C8C-B9DE-D0FAD269B77A}"/>
              </a:ext>
            </a:extLst>
          </p:cNvPr>
          <p:cNvSpPr txBox="1"/>
          <p:nvPr/>
        </p:nvSpPr>
        <p:spPr bwMode="gray">
          <a:xfrm>
            <a:off x="1364464" y="2664716"/>
            <a:ext cx="827092" cy="307777"/>
          </a:xfrm>
          <a:prstGeom prst="rect">
            <a:avLst/>
          </a:prstGeom>
          <a:noFill/>
          <a:ln>
            <a:noFill/>
          </a:ln>
        </p:spPr>
        <p:txBody>
          <a:bodyPr wrap="square" rtlCol="0" anchor="ctr" anchorCtr="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 name="TextBox 120">
            <a:extLst>
              <a:ext uri="{FF2B5EF4-FFF2-40B4-BE49-F238E27FC236}">
                <a16:creationId xmlns:a16="http://schemas.microsoft.com/office/drawing/2014/main" xmlns="" id="{020D7A1D-EFAD-4C8C-B9DE-D0FAD269B77A}"/>
              </a:ext>
            </a:extLst>
          </p:cNvPr>
          <p:cNvSpPr txBox="1"/>
          <p:nvPr/>
        </p:nvSpPr>
        <p:spPr bwMode="gray">
          <a:xfrm>
            <a:off x="3848631" y="2664716"/>
            <a:ext cx="827092" cy="307777"/>
          </a:xfrm>
          <a:prstGeom prst="rect">
            <a:avLst/>
          </a:prstGeom>
          <a:noFill/>
          <a:ln>
            <a:noFill/>
          </a:ln>
        </p:spPr>
        <p:txBody>
          <a:bodyPr wrap="square" rtlCol="0" anchor="ctr" anchorCtr="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3" name="矩形: 圆角 90">
            <a:extLst>
              <a:ext uri="{FF2B5EF4-FFF2-40B4-BE49-F238E27FC236}">
                <a16:creationId xmlns="" xmlns:a16="http://schemas.microsoft.com/office/drawing/2014/main" id="{B453FC51-4FB9-4368-8B4C-3C2E2F8C106B}"/>
              </a:ext>
            </a:extLst>
          </p:cNvPr>
          <p:cNvSpPr/>
          <p:nvPr/>
        </p:nvSpPr>
        <p:spPr bwMode="gray">
          <a:xfrm>
            <a:off x="3130137" y="4494571"/>
            <a:ext cx="2464213" cy="495046"/>
          </a:xfrm>
          <a:prstGeom prst="roundRect">
            <a:avLst>
              <a:gd name="adj" fmla="val 7563"/>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isis</a:t>
            </a:r>
          </a:p>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filter-policy 2000 import</a:t>
            </a:r>
          </a:p>
        </p:txBody>
      </p:sp>
      <p:sp>
        <p:nvSpPr>
          <p:cNvPr id="14" name="Freeform 67"/>
          <p:cNvSpPr/>
          <p:nvPr/>
        </p:nvSpPr>
        <p:spPr bwMode="gray">
          <a:xfrm rot="4814260">
            <a:off x="3787249" y="3537191"/>
            <a:ext cx="941388" cy="68586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4FBFE"/>
              </a:gs>
            </a:gsLst>
            <a:lin ang="2700000" scaled="1"/>
            <a:tileRect/>
          </a:gradFill>
          <a:ln>
            <a:gradFill flip="none" rotWithShape="1">
              <a:gsLst>
                <a:gs pos="26000">
                  <a:schemeClr val="accent1">
                    <a:lumMod val="0"/>
                    <a:lumOff val="100000"/>
                    <a:alpha val="0"/>
                  </a:schemeClr>
                </a:gs>
                <a:gs pos="71000">
                  <a:srgbClr val="99DFF9"/>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2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446088" y="5313942"/>
            <a:ext cx="5440868" cy="867930"/>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Similar to usage in OSPF, the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filter-policy import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command affects only the local routing table. That is, the matching routes are not added to the routing table, and the LSP flooding and LSDB synchronization of the local device are not affected.</a:t>
            </a:r>
          </a:p>
        </p:txBody>
      </p:sp>
      <p:sp>
        <p:nvSpPr>
          <p:cNvPr id="16" name="圆角矩形 75"/>
          <p:cNvSpPr/>
          <p:nvPr/>
        </p:nvSpPr>
        <p:spPr bwMode="gray">
          <a:xfrm>
            <a:off x="6103492" y="1702552"/>
            <a:ext cx="5435600" cy="467919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75"/>
          <p:cNvSpPr/>
          <p:nvPr/>
        </p:nvSpPr>
        <p:spPr bwMode="gray">
          <a:xfrm>
            <a:off x="6103492" y="1271048"/>
            <a:ext cx="5435600"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filter-policy export</a:t>
            </a:r>
          </a:p>
        </p:txBody>
      </p:sp>
      <p:cxnSp>
        <p:nvCxnSpPr>
          <p:cNvPr id="20" name="直接连接符 19"/>
          <p:cNvCxnSpPr/>
          <p:nvPr/>
        </p:nvCxnSpPr>
        <p:spPr bwMode="gray">
          <a:xfrm flipH="1">
            <a:off x="2241236" y="3509535"/>
            <a:ext cx="1260247" cy="0"/>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sp>
        <p:nvSpPr>
          <p:cNvPr id="21" name="文本框 20"/>
          <p:cNvSpPr txBox="1"/>
          <p:nvPr/>
        </p:nvSpPr>
        <p:spPr bwMode="gray">
          <a:xfrm>
            <a:off x="2541036" y="3535855"/>
            <a:ext cx="631904" cy="954107"/>
          </a:xfrm>
          <a:prstGeom prst="rect">
            <a:avLst/>
          </a:prstGeom>
          <a:noFill/>
        </p:spPr>
        <p:txBody>
          <a:bodyPr wrap="square" rtlCol="0">
            <a:noAutofit/>
          </a:bodyPr>
          <a:lstStyle/>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LSP 1</a:t>
            </a:r>
          </a:p>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LSP 2</a:t>
            </a:r>
          </a:p>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LSP 3</a:t>
            </a:r>
          </a:p>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LSP 4</a:t>
            </a:r>
          </a:p>
        </p:txBody>
      </p:sp>
      <p:cxnSp>
        <p:nvCxnSpPr>
          <p:cNvPr id="22" name="直接连接符 21"/>
          <p:cNvCxnSpPr/>
          <p:nvPr/>
        </p:nvCxnSpPr>
        <p:spPr bwMode="gray">
          <a:xfrm flipH="1">
            <a:off x="4582992" y="3509535"/>
            <a:ext cx="1260247" cy="0"/>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sp>
        <p:nvSpPr>
          <p:cNvPr id="23" name="文本框 22"/>
          <p:cNvSpPr txBox="1"/>
          <p:nvPr/>
        </p:nvSpPr>
        <p:spPr bwMode="gray">
          <a:xfrm>
            <a:off x="4882792" y="3535855"/>
            <a:ext cx="631904" cy="954107"/>
          </a:xfrm>
          <a:prstGeom prst="rect">
            <a:avLst/>
          </a:prstGeom>
          <a:noFill/>
        </p:spPr>
        <p:txBody>
          <a:bodyPr wrap="square" rtlCol="0">
            <a:noAutofit/>
          </a:bodyPr>
          <a:lstStyle/>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LSP 1</a:t>
            </a:r>
          </a:p>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LSP 2</a:t>
            </a:r>
          </a:p>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LSP 3</a:t>
            </a:r>
          </a:p>
          <a:p>
            <a:pPr algn="ctr" fontAlgn="ctr">
              <a:lnSpc>
                <a:spcPct val="100000"/>
              </a:lnSpc>
              <a:spcAft>
                <a:spcPts val="0"/>
              </a:spcAft>
            </a:pPr>
            <a:r>
              <a:rPr lang="en-US" sz="1400">
                <a:latin typeface="Huawei Sans" panose="020C0503030203020204" pitchFamily="34" charset="0"/>
                <a:ea typeface="方正兰亭黑简体" panose="02000000000000000000" pitchFamily="2" charset="-122"/>
                <a:cs typeface="Times New Roman"/>
                <a:sym typeface="Huawei Sans" panose="020C0503030203020204" pitchFamily="34" charset="0"/>
              </a:rPr>
              <a:t>LSP 4</a:t>
            </a:r>
          </a:p>
        </p:txBody>
      </p:sp>
      <p:cxnSp>
        <p:nvCxnSpPr>
          <p:cNvPr id="24" name="Straight Connector 52"/>
          <p:cNvCxnSpPr>
            <a:endCxn id="10" idx="3"/>
          </p:cNvCxnSpPr>
          <p:nvPr/>
        </p:nvCxnSpPr>
        <p:spPr bwMode="gray">
          <a:xfrm flipH="1">
            <a:off x="4388631" y="3137190"/>
            <a:ext cx="12057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52"/>
          <p:cNvCxnSpPr>
            <a:stCxn id="27" idx="1"/>
            <a:endCxn id="26" idx="3"/>
          </p:cNvCxnSpPr>
          <p:nvPr/>
        </p:nvCxnSpPr>
        <p:spPr bwMode="gray">
          <a:xfrm flipH="1">
            <a:off x="8597392" y="2651078"/>
            <a:ext cx="19441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8057392" y="2430169"/>
            <a:ext cx="540000" cy="441818"/>
          </a:xfrm>
          <a:prstGeom prst="rect">
            <a:avLst/>
          </a:prstGeom>
          <a:noFill/>
        </p:spPr>
      </p:pic>
      <p:pic>
        <p:nvPicPr>
          <p:cNvPr id="2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541559" y="2430169"/>
            <a:ext cx="540000" cy="441818"/>
          </a:xfrm>
          <a:prstGeom prst="rect">
            <a:avLst/>
          </a:prstGeom>
          <a:noFill/>
        </p:spPr>
      </p:pic>
      <p:sp>
        <p:nvSpPr>
          <p:cNvPr id="28" name="TextBox 120">
            <a:extLst>
              <a:ext uri="{FF2B5EF4-FFF2-40B4-BE49-F238E27FC236}">
                <a16:creationId xmlns:a16="http://schemas.microsoft.com/office/drawing/2014/main" xmlns="" id="{020D7A1D-EFAD-4C8C-B9DE-D0FAD269B77A}"/>
              </a:ext>
            </a:extLst>
          </p:cNvPr>
          <p:cNvSpPr txBox="1"/>
          <p:nvPr/>
        </p:nvSpPr>
        <p:spPr bwMode="gray">
          <a:xfrm>
            <a:off x="8057392" y="2105850"/>
            <a:ext cx="827092" cy="307777"/>
          </a:xfrm>
          <a:prstGeom prst="rect">
            <a:avLst/>
          </a:prstGeom>
          <a:noFill/>
          <a:ln>
            <a:noFill/>
          </a:ln>
        </p:spPr>
        <p:txBody>
          <a:bodyPr wrap="square" rtlCol="0" anchor="ctr" anchorCtr="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9" name="TextBox 120">
            <a:extLst>
              <a:ext uri="{FF2B5EF4-FFF2-40B4-BE49-F238E27FC236}">
                <a16:creationId xmlns:a16="http://schemas.microsoft.com/office/drawing/2014/main" xmlns="" id="{020D7A1D-EFAD-4C8C-B9DE-D0FAD269B77A}"/>
              </a:ext>
            </a:extLst>
          </p:cNvPr>
          <p:cNvSpPr txBox="1"/>
          <p:nvPr/>
        </p:nvSpPr>
        <p:spPr bwMode="gray">
          <a:xfrm>
            <a:off x="10541559" y="2105850"/>
            <a:ext cx="827092" cy="307777"/>
          </a:xfrm>
          <a:prstGeom prst="rect">
            <a:avLst/>
          </a:prstGeom>
          <a:noFill/>
          <a:ln>
            <a:noFill/>
          </a:ln>
        </p:spPr>
        <p:txBody>
          <a:bodyPr wrap="square" rtlCol="0" anchor="ctr" anchorCtr="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0" name="矩形: 圆角 90">
            <a:extLst>
              <a:ext uri="{FF2B5EF4-FFF2-40B4-BE49-F238E27FC236}">
                <a16:creationId xmlns="" xmlns:a16="http://schemas.microsoft.com/office/drawing/2014/main" id="{B453FC51-4FB9-4368-8B4C-3C2E2F8C106B}"/>
              </a:ext>
            </a:extLst>
          </p:cNvPr>
          <p:cNvSpPr/>
          <p:nvPr/>
        </p:nvSpPr>
        <p:spPr bwMode="gray">
          <a:xfrm>
            <a:off x="7284089" y="4430751"/>
            <a:ext cx="2626606" cy="737236"/>
          </a:xfrm>
          <a:prstGeom prst="roundRect">
            <a:avLst>
              <a:gd name="adj" fmla="val 7563"/>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Isis 1</a:t>
            </a:r>
          </a:p>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import-route bgp</a:t>
            </a:r>
          </a:p>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filter-policy 2000 export </a:t>
            </a:r>
          </a:p>
        </p:txBody>
      </p:sp>
      <p:sp>
        <p:nvSpPr>
          <p:cNvPr id="31" name="TextBox 120">
            <a:extLst>
              <a:ext uri="{FF2B5EF4-FFF2-40B4-BE49-F238E27FC236}">
                <a16:creationId xmlns="" xmlns:a16="http://schemas.microsoft.com/office/drawing/2014/main" id="{020D7A1D-EFAD-4C8C-B9DE-D0FAD269B77A}"/>
              </a:ext>
            </a:extLst>
          </p:cNvPr>
          <p:cNvSpPr txBox="1"/>
          <p:nvPr/>
        </p:nvSpPr>
        <p:spPr bwMode="gray">
          <a:xfrm>
            <a:off x="7104922" y="2519505"/>
            <a:ext cx="1244408" cy="307777"/>
          </a:xfrm>
          <a:prstGeom prst="rect">
            <a:avLst/>
          </a:prstGeom>
          <a:noFill/>
          <a:ln>
            <a:noFill/>
          </a:ln>
        </p:spPr>
        <p:txBody>
          <a:bodyPr wrap="square" rtlCol="0">
            <a:noAutofit/>
          </a:bodyPr>
          <a:lstStyle/>
          <a:p>
            <a:pPr fontAlgn="ctr"/>
            <a:r>
              <a:rPr lang="en-US" sz="14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BGP</a:t>
            </a:r>
          </a:p>
        </p:txBody>
      </p:sp>
      <p:sp>
        <p:nvSpPr>
          <p:cNvPr id="32" name="TextBox 120">
            <a:extLst>
              <a:ext uri="{FF2B5EF4-FFF2-40B4-BE49-F238E27FC236}">
                <a16:creationId xmlns="" xmlns:a16="http://schemas.microsoft.com/office/drawing/2014/main" id="{020D7A1D-EFAD-4C8C-B9DE-D0FAD269B77A}"/>
              </a:ext>
            </a:extLst>
          </p:cNvPr>
          <p:cNvSpPr txBox="1"/>
          <p:nvPr/>
        </p:nvSpPr>
        <p:spPr bwMode="gray">
          <a:xfrm>
            <a:off x="9069824" y="2211728"/>
            <a:ext cx="1244408" cy="307777"/>
          </a:xfrm>
          <a:prstGeom prst="rect">
            <a:avLst/>
          </a:prstGeom>
          <a:noFill/>
          <a:ln>
            <a:noFill/>
          </a:ln>
        </p:spPr>
        <p:txBody>
          <a:bodyPr wrap="square" rtlCol="0">
            <a:noAutofit/>
          </a:bodyPr>
          <a:lstStyle/>
          <a:p>
            <a:pPr fontAlgn="ctr"/>
            <a:r>
              <a:rPr lang="en-US" sz="14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IS-IS</a:t>
            </a:r>
          </a:p>
        </p:txBody>
      </p:sp>
      <p:sp>
        <p:nvSpPr>
          <p:cNvPr id="33" name="矩形: 圆角 52">
            <a:extLst>
              <a:ext uri="{FF2B5EF4-FFF2-40B4-BE49-F238E27FC236}">
                <a16:creationId xmlns="" xmlns:a16="http://schemas.microsoft.com/office/drawing/2014/main" id="{70ADCB91-E11A-40F5-B977-66A090F8EF3C}"/>
              </a:ext>
            </a:extLst>
          </p:cNvPr>
          <p:cNvSpPr/>
          <p:nvPr/>
        </p:nvSpPr>
        <p:spPr bwMode="gray">
          <a:xfrm>
            <a:off x="6335322" y="3506407"/>
            <a:ext cx="1465006" cy="375318"/>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120">
            <a:extLst>
              <a:ext uri="{FF2B5EF4-FFF2-40B4-BE49-F238E27FC236}">
                <a16:creationId xmlns="" xmlns:a16="http://schemas.microsoft.com/office/drawing/2014/main" id="{31930744-3D36-4F81-8426-6F129C1A6804}"/>
              </a:ext>
            </a:extLst>
          </p:cNvPr>
          <p:cNvSpPr txBox="1"/>
          <p:nvPr/>
        </p:nvSpPr>
        <p:spPr bwMode="gray">
          <a:xfrm>
            <a:off x="6213978" y="3562358"/>
            <a:ext cx="1711278" cy="276999"/>
          </a:xfrm>
          <a:prstGeom prst="rect">
            <a:avLst/>
          </a:prstGeom>
          <a:noFill/>
        </p:spPr>
        <p:txBody>
          <a:bodyPr wrap="square" rtlCol="0">
            <a:noAutofit/>
          </a:bodyPr>
          <a:lstStyle/>
          <a:p>
            <a:pPr algn="ctr" fontAlgn="ctr"/>
            <a:r>
              <a:rPr lang="en-US" sz="12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BGP routing table</a:t>
            </a:r>
          </a:p>
        </p:txBody>
      </p:sp>
      <p:sp>
        <p:nvSpPr>
          <p:cNvPr id="35" name="矩形: 圆角 52">
            <a:extLst>
              <a:ext uri="{FF2B5EF4-FFF2-40B4-BE49-F238E27FC236}">
                <a16:creationId xmlns="" xmlns:a16="http://schemas.microsoft.com/office/drawing/2014/main" id="{70ADCB91-E11A-40F5-B977-66A090F8EF3C}"/>
              </a:ext>
            </a:extLst>
          </p:cNvPr>
          <p:cNvSpPr/>
          <p:nvPr/>
        </p:nvSpPr>
        <p:spPr bwMode="gray">
          <a:xfrm>
            <a:off x="8720790" y="3504525"/>
            <a:ext cx="1465006" cy="375318"/>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 xmlns:a16="http://schemas.microsoft.com/office/drawing/2014/main" id="{31930744-3D36-4F81-8426-6F129C1A6804}"/>
              </a:ext>
            </a:extLst>
          </p:cNvPr>
          <p:cNvSpPr txBox="1"/>
          <p:nvPr/>
        </p:nvSpPr>
        <p:spPr bwMode="gray">
          <a:xfrm>
            <a:off x="8602954" y="3560476"/>
            <a:ext cx="1711278" cy="276999"/>
          </a:xfrm>
          <a:prstGeom prst="rect">
            <a:avLst/>
          </a:prstGeom>
          <a:noFill/>
        </p:spPr>
        <p:txBody>
          <a:bodyPr wrap="square" rtlCol="0">
            <a:noAutofit/>
          </a:bodyPr>
          <a:lstStyle/>
          <a:p>
            <a:pPr algn="ctr" fontAlgn="ctr"/>
            <a:r>
              <a:rPr lang="en-US" sz="12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IS-IS routing table</a:t>
            </a:r>
          </a:p>
        </p:txBody>
      </p:sp>
      <p:sp>
        <p:nvSpPr>
          <p:cNvPr id="37" name="任意多边形 36"/>
          <p:cNvSpPr/>
          <p:nvPr/>
        </p:nvSpPr>
        <p:spPr bwMode="gray">
          <a:xfrm>
            <a:off x="7541846" y="3954585"/>
            <a:ext cx="1594339" cy="406838"/>
          </a:xfrm>
          <a:custGeom>
            <a:avLst/>
            <a:gdLst>
              <a:gd name="connsiteX0" fmla="*/ 0 w 1594339"/>
              <a:gd name="connsiteY0" fmla="*/ 62523 h 406838"/>
              <a:gd name="connsiteX1" fmla="*/ 648677 w 1594339"/>
              <a:gd name="connsiteY1" fmla="*/ 406400 h 406838"/>
              <a:gd name="connsiteX2" fmla="*/ 1594339 w 1594339"/>
              <a:gd name="connsiteY2" fmla="*/ 0 h 406838"/>
            </a:gdLst>
            <a:ahLst/>
            <a:cxnLst>
              <a:cxn ang="0">
                <a:pos x="connsiteX0" y="connsiteY0"/>
              </a:cxn>
              <a:cxn ang="0">
                <a:pos x="connsiteX1" y="connsiteY1"/>
              </a:cxn>
              <a:cxn ang="0">
                <a:pos x="connsiteX2" y="connsiteY2"/>
              </a:cxn>
            </a:cxnLst>
            <a:rect l="l" t="t" r="r" b="b"/>
            <a:pathLst>
              <a:path w="1594339" h="406838">
                <a:moveTo>
                  <a:pt x="0" y="62523"/>
                </a:moveTo>
                <a:cubicBezTo>
                  <a:pt x="191477" y="239671"/>
                  <a:pt x="382954" y="416820"/>
                  <a:pt x="648677" y="406400"/>
                </a:cubicBezTo>
                <a:cubicBezTo>
                  <a:pt x="914400" y="395980"/>
                  <a:pt x="1254369" y="197990"/>
                  <a:pt x="1594339" y="0"/>
                </a:cubicBezTo>
              </a:path>
            </a:pathLst>
          </a:custGeom>
          <a:noFill/>
          <a:ln w="19050">
            <a:solidFill>
              <a:schemeClr val="bg1">
                <a:lumMod val="7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3049588" y="2690336"/>
            <a:ext cx="6096000" cy="369332"/>
          </a:xfrm>
          <a:prstGeom prst="rect">
            <a:avLst/>
          </a:prstGeom>
        </p:spPr>
        <p:txBody>
          <a:bodyPr wrap="square">
            <a:noAutofit/>
          </a:bodyPr>
          <a:lstStyle/>
          <a:p>
            <a:pP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6108817" y="5313942"/>
            <a:ext cx="5440868" cy="1126462"/>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IS-IS and other routing protocols are deployed on a network and a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boundary</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has imported routes from other routing protocols, the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boun</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d</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ary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advertises all imported external routes to its IS-IS neighbors by default. To advertise only the imported external routes to neighbors, run the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filter-policy export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command.</a:t>
            </a:r>
          </a:p>
        </p:txBody>
      </p:sp>
      <p:sp>
        <p:nvSpPr>
          <p:cNvPr id="41" name="文本框 40"/>
          <p:cNvSpPr txBox="1"/>
          <p:nvPr/>
        </p:nvSpPr>
        <p:spPr bwMode="gray">
          <a:xfrm>
            <a:off x="1193727" y="4515518"/>
            <a:ext cx="1107996" cy="276999"/>
          </a:xfrm>
          <a:prstGeom prst="rect">
            <a:avLst/>
          </a:prstGeom>
          <a:noFill/>
        </p:spPr>
        <p:txBody>
          <a:bodyPr wrap="square" rtlCol="0">
            <a:noAutofit/>
          </a:bodyPr>
          <a:lstStyle/>
          <a:p>
            <a:pPr algn="ctr" fontAlgn="ctr">
              <a:lnSpc>
                <a:spcPct val="100000"/>
              </a:lnSpc>
              <a:spcAft>
                <a:spcPts val="0"/>
              </a:spcAf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Link state information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五边形 41"/>
          <p:cNvSpPr/>
          <p:nvPr/>
        </p:nvSpPr>
        <p:spPr bwMode="gray">
          <a:xfrm>
            <a:off x="9592684" y="26288"/>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43" name="燕尾形 42"/>
          <p:cNvSpPr/>
          <p:nvPr/>
        </p:nvSpPr>
        <p:spPr bwMode="gray">
          <a:xfrm>
            <a:off x="10766738" y="26288"/>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
        <p:nvSpPr>
          <p:cNvPr id="44" name="圆角矩形 43"/>
          <p:cNvSpPr/>
          <p:nvPr/>
        </p:nvSpPr>
        <p:spPr bwMode="gray">
          <a:xfrm>
            <a:off x="1650994" y="2072157"/>
            <a:ext cx="1390967" cy="955907"/>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R1's routing table</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10.1.1.0 24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10.1.2.0 24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10.1.3.0 24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10.1.4.0 24</a:t>
            </a:r>
          </a:p>
        </p:txBody>
      </p:sp>
      <p:sp>
        <p:nvSpPr>
          <p:cNvPr id="45" name="圆角矩形 44"/>
          <p:cNvSpPr/>
          <p:nvPr/>
        </p:nvSpPr>
        <p:spPr bwMode="gray">
          <a:xfrm>
            <a:off x="4184786" y="2072157"/>
            <a:ext cx="1390967" cy="955907"/>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R2's </a:t>
            </a: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routing table</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10.1.1.0 24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10.1.2.0 24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10.1.3.0 </a:t>
            </a:r>
            <a:r>
              <a:rPr lang="en-US" sz="12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24</a:t>
            </a:r>
            <a:endPar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p:nvPr/>
        </p:nvCxnSpPr>
        <p:spPr bwMode="gray">
          <a:xfrm flipH="1">
            <a:off x="859773" y="4683568"/>
            <a:ext cx="333954" cy="0"/>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spTree>
    <p:extLst>
      <p:ext uri="{BB962C8B-B14F-4D97-AF65-F5344CB8AC3E}">
        <p14:creationId xmlns:p14="http://schemas.microsoft.com/office/powerpoint/2010/main" val="5778410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Applying a Filter-Policy to BGP</a:t>
            </a:r>
          </a:p>
        </p:txBody>
      </p:sp>
      <p:sp>
        <p:nvSpPr>
          <p:cNvPr id="3" name="圆角矩形 75"/>
          <p:cNvSpPr/>
          <p:nvPr/>
        </p:nvSpPr>
        <p:spPr bwMode="gray">
          <a:xfrm>
            <a:off x="438146" y="1694738"/>
            <a:ext cx="5435600" cy="467919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46088" y="1271048"/>
            <a:ext cx="5435600"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filter-policy import</a:t>
            </a:r>
          </a:p>
        </p:txBody>
      </p:sp>
      <p:cxnSp>
        <p:nvCxnSpPr>
          <p:cNvPr id="5" name="Straight Connector 52"/>
          <p:cNvCxnSpPr>
            <a:stCxn id="7" idx="1"/>
            <a:endCxn id="6" idx="3"/>
          </p:cNvCxnSpPr>
          <p:nvPr/>
        </p:nvCxnSpPr>
        <p:spPr bwMode="gray">
          <a:xfrm flipH="1">
            <a:off x="1599662" y="3198267"/>
            <a:ext cx="19441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59662" y="2977358"/>
            <a:ext cx="540000" cy="441818"/>
          </a:xfrm>
          <a:prstGeom prst="rect">
            <a:avLst/>
          </a:prstGeom>
          <a:noFill/>
        </p:spPr>
      </p:pic>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3543829" y="2977358"/>
            <a:ext cx="540000" cy="441818"/>
          </a:xfrm>
          <a:prstGeom prst="rect">
            <a:avLst/>
          </a:prstGeom>
          <a:noFill/>
        </p:spPr>
      </p:pic>
      <p:sp>
        <p:nvSpPr>
          <p:cNvPr id="8" name="TextBox 120">
            <a:extLst>
              <a:ext uri="{FF2B5EF4-FFF2-40B4-BE49-F238E27FC236}">
                <a16:creationId xmlns:a16="http://schemas.microsoft.com/office/drawing/2014/main" xmlns="" id="{020D7A1D-EFAD-4C8C-B9DE-D0FAD269B77A}"/>
              </a:ext>
            </a:extLst>
          </p:cNvPr>
          <p:cNvSpPr txBox="1"/>
          <p:nvPr/>
        </p:nvSpPr>
        <p:spPr bwMode="gray">
          <a:xfrm>
            <a:off x="1059662" y="264760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9" name="TextBox 120">
            <a:extLst>
              <a:ext uri="{FF2B5EF4-FFF2-40B4-BE49-F238E27FC236}">
                <a16:creationId xmlns:a16="http://schemas.microsoft.com/office/drawing/2014/main" xmlns="" id="{020D7A1D-EFAD-4C8C-B9DE-D0FAD269B77A}"/>
              </a:ext>
            </a:extLst>
          </p:cNvPr>
          <p:cNvSpPr txBox="1"/>
          <p:nvPr/>
        </p:nvSpPr>
        <p:spPr bwMode="gray">
          <a:xfrm>
            <a:off x="3543829" y="2686182"/>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0" name="矩形: 圆角 90">
            <a:extLst>
              <a:ext uri="{FF2B5EF4-FFF2-40B4-BE49-F238E27FC236}">
                <a16:creationId xmlns="" xmlns:a16="http://schemas.microsoft.com/office/drawing/2014/main" id="{B453FC51-4FB9-4368-8B4C-3C2E2F8C106B}"/>
              </a:ext>
            </a:extLst>
          </p:cNvPr>
          <p:cNvSpPr/>
          <p:nvPr/>
        </p:nvSpPr>
        <p:spPr bwMode="gray">
          <a:xfrm>
            <a:off x="2442381" y="4670023"/>
            <a:ext cx="2464213" cy="761341"/>
          </a:xfrm>
          <a:prstGeom prst="roundRect">
            <a:avLst>
              <a:gd name="adj" fmla="val 7563"/>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bgp 100</a:t>
            </a:r>
          </a:p>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ipv4-family unicast </a:t>
            </a:r>
          </a:p>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filter-policy 2000 import</a:t>
            </a:r>
          </a:p>
        </p:txBody>
      </p:sp>
      <p:sp>
        <p:nvSpPr>
          <p:cNvPr id="11" name="Freeform 67"/>
          <p:cNvSpPr/>
          <p:nvPr/>
        </p:nvSpPr>
        <p:spPr bwMode="gray">
          <a:xfrm rot="4814260">
            <a:off x="3139413" y="3748248"/>
            <a:ext cx="941388" cy="68586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4FBFE"/>
              </a:gs>
            </a:gsLst>
            <a:lin ang="2700000" scaled="1"/>
            <a:tileRect/>
          </a:gradFill>
          <a:ln>
            <a:gradFill flip="none" rotWithShape="1">
              <a:gsLst>
                <a:gs pos="26000">
                  <a:schemeClr val="accent1">
                    <a:lumMod val="0"/>
                    <a:lumOff val="100000"/>
                    <a:alpha val="0"/>
                  </a:schemeClr>
                </a:gs>
                <a:gs pos="71000">
                  <a:srgbClr val="99DFF9"/>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2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446088" y="5488856"/>
            <a:ext cx="5440868" cy="883939"/>
          </a:xfrm>
          <a:prstGeom prst="rect">
            <a:avLst/>
          </a:prstGeom>
        </p:spPr>
        <p:txBody>
          <a:bodyPr wrap="square">
            <a:noAutofit/>
          </a:bodyPr>
          <a:lstStyle/>
          <a:p>
            <a:pPr fontAlgn="ctr">
              <a:lnSpc>
                <a:spcPct val="12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filter-policy import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can be used to filter the routes to be accepted by BGP globally and determine whether to add the routes to the BGP routing table.</a:t>
            </a:r>
          </a:p>
        </p:txBody>
      </p:sp>
      <p:sp>
        <p:nvSpPr>
          <p:cNvPr id="13" name="圆角矩形 75"/>
          <p:cNvSpPr/>
          <p:nvPr/>
        </p:nvSpPr>
        <p:spPr bwMode="gray">
          <a:xfrm>
            <a:off x="6103492" y="1702552"/>
            <a:ext cx="5435600" cy="467919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75"/>
          <p:cNvSpPr/>
          <p:nvPr/>
        </p:nvSpPr>
        <p:spPr bwMode="gray">
          <a:xfrm>
            <a:off x="6103492" y="1271048"/>
            <a:ext cx="5435600"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filter-policy export</a:t>
            </a:r>
          </a:p>
        </p:txBody>
      </p:sp>
      <p:cxnSp>
        <p:nvCxnSpPr>
          <p:cNvPr id="15" name="直接连接符 14"/>
          <p:cNvCxnSpPr/>
          <p:nvPr/>
        </p:nvCxnSpPr>
        <p:spPr bwMode="gray">
          <a:xfrm flipH="1">
            <a:off x="1751107" y="3306349"/>
            <a:ext cx="1260247" cy="0"/>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cxnSp>
        <p:nvCxnSpPr>
          <p:cNvPr id="17" name="Straight Connector 52"/>
          <p:cNvCxnSpPr>
            <a:endCxn id="7" idx="3"/>
          </p:cNvCxnSpPr>
          <p:nvPr/>
        </p:nvCxnSpPr>
        <p:spPr bwMode="gray">
          <a:xfrm flipH="1">
            <a:off x="4083829" y="3198267"/>
            <a:ext cx="14546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bwMode="gray">
          <a:xfrm>
            <a:off x="6108817" y="5488857"/>
            <a:ext cx="5440868" cy="883938"/>
          </a:xfrm>
          <a:prstGeom prst="rect">
            <a:avLst/>
          </a:prstGeom>
        </p:spPr>
        <p:txBody>
          <a:bodyPr wrap="square">
            <a:noAutofit/>
          </a:bodyPr>
          <a:lstStyle/>
          <a:p>
            <a:pPr fontAlgn="ctr">
              <a:lnSpc>
                <a:spcPct val="12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filter-policy export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is used to filter the routes to be advertised. Only the routes that pass the filtering can be added to the local BGP routing table and advertised by BGP.</a:t>
            </a:r>
          </a:p>
        </p:txBody>
      </p:sp>
      <p:sp>
        <p:nvSpPr>
          <p:cNvPr id="19" name="TextBox 120">
            <a:extLst>
              <a:ext uri="{FF2B5EF4-FFF2-40B4-BE49-F238E27FC236}">
                <a16:creationId xmlns="" xmlns:a16="http://schemas.microsoft.com/office/drawing/2014/main" id="{020D7A1D-EFAD-4C8C-B9DE-D0FAD269B77A}"/>
              </a:ext>
            </a:extLst>
          </p:cNvPr>
          <p:cNvSpPr txBox="1"/>
          <p:nvPr/>
        </p:nvSpPr>
        <p:spPr bwMode="gray">
          <a:xfrm>
            <a:off x="2865804" y="2637857"/>
            <a:ext cx="827092" cy="307777"/>
          </a:xfrm>
          <a:prstGeom prst="rect">
            <a:avLst/>
          </a:prstGeom>
          <a:noFill/>
          <a:ln>
            <a:noFill/>
          </a:ln>
        </p:spPr>
        <p:txBody>
          <a:bodyPr wrap="square" rtlCol="0">
            <a:noAutofit/>
          </a:bodyPr>
          <a:lstStyle/>
          <a:p>
            <a:pPr fontAlgn="ctr"/>
            <a:r>
              <a:rPr lang="en-US" sz="14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20" name="任意多边形 19"/>
          <p:cNvSpPr/>
          <p:nvPr/>
        </p:nvSpPr>
        <p:spPr bwMode="gray">
          <a:xfrm>
            <a:off x="950247" y="2557005"/>
            <a:ext cx="4339301" cy="1122606"/>
          </a:xfrm>
          <a:custGeom>
            <a:avLst/>
            <a:gdLst>
              <a:gd name="connsiteX0" fmla="*/ 0 w 4278242"/>
              <a:gd name="connsiteY0" fmla="*/ 0 h 1122606"/>
              <a:gd name="connsiteX1" fmla="*/ 4278242 w 4278242"/>
              <a:gd name="connsiteY1" fmla="*/ 0 h 1122606"/>
              <a:gd name="connsiteX2" fmla="*/ 4278242 w 4278242"/>
              <a:gd name="connsiteY2" fmla="*/ 1122606 h 1122606"/>
              <a:gd name="connsiteX3" fmla="*/ 0 w 4278242"/>
              <a:gd name="connsiteY3" fmla="*/ 1122606 h 1122606"/>
              <a:gd name="connsiteX4" fmla="*/ 0 w 4278242"/>
              <a:gd name="connsiteY4" fmla="*/ 0 h 1122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8242" h="1122606">
                <a:moveTo>
                  <a:pt x="0" y="0"/>
                </a:moveTo>
                <a:lnTo>
                  <a:pt x="4278242" y="0"/>
                </a:lnTo>
                <a:lnTo>
                  <a:pt x="4278242" y="1122606"/>
                </a:lnTo>
                <a:lnTo>
                  <a:pt x="0" y="1122606"/>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1" name="表格 20">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2758915387"/>
              </p:ext>
            </p:extLst>
          </p:nvPr>
        </p:nvGraphicFramePr>
        <p:xfrm>
          <a:off x="1601905" y="3476649"/>
          <a:ext cx="1597018" cy="697752"/>
        </p:xfrm>
        <a:graphic>
          <a:graphicData uri="http://schemas.openxmlformats.org/drawingml/2006/table">
            <a:tbl>
              <a:tblPr/>
              <a:tblGrid>
                <a:gridCol w="1597018">
                  <a:extLst>
                    <a:ext uri="{9D8B030D-6E8A-4147-A177-3AD203B41FA5}">
                      <a16:colId xmlns:a16="http://schemas.microsoft.com/office/drawing/2014/main" xmlns="" val="20000"/>
                    </a:ext>
                  </a:extLst>
                </a:gridCol>
              </a:tblGrid>
              <a:tr h="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Update</a:t>
                      </a:r>
                    </a:p>
                  </a:txBody>
                  <a:tcPr marL="68562" marR="68562" marT="24852" marB="2485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xmlns="" val="2874807405"/>
                  </a:ext>
                </a:extLst>
              </a:tr>
              <a:tr h="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NLRI: Route-entry 1</a:t>
                      </a:r>
                    </a:p>
                  </a:txBody>
                  <a:tcPr marL="68562" marR="68562" marT="24852" marB="2485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158806002"/>
                  </a:ext>
                </a:extLst>
              </a:tr>
              <a:tr h="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NLRI: Route-entry 2</a:t>
                      </a:r>
                    </a:p>
                  </a:txBody>
                  <a:tcPr marL="68562" marR="68562" marT="24852" marB="2485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2" name="表格 21">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1720987699"/>
              </p:ext>
            </p:extLst>
          </p:nvPr>
        </p:nvGraphicFramePr>
        <p:xfrm>
          <a:off x="4159495" y="3476649"/>
          <a:ext cx="1597018" cy="465168"/>
        </p:xfrm>
        <a:graphic>
          <a:graphicData uri="http://schemas.openxmlformats.org/drawingml/2006/table">
            <a:tbl>
              <a:tblPr/>
              <a:tblGrid>
                <a:gridCol w="1597018">
                  <a:extLst>
                    <a:ext uri="{9D8B030D-6E8A-4147-A177-3AD203B41FA5}">
                      <a16:colId xmlns:a16="http://schemas.microsoft.com/office/drawing/2014/main" xmlns="" val="20000"/>
                    </a:ext>
                  </a:extLst>
                </a:gridCol>
              </a:tblGrid>
              <a:tr h="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Update</a:t>
                      </a:r>
                    </a:p>
                  </a:txBody>
                  <a:tcPr marL="68562" marR="68562" marT="24852" marB="2485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xmlns="" val="2874807405"/>
                  </a:ext>
                </a:extLst>
              </a:tr>
              <a:tr h="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NLRI: Route-entry 1</a:t>
                      </a:r>
                    </a:p>
                  </a:txBody>
                  <a:tcPr marL="68562" marR="68562" marT="24852" marB="2485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158806002"/>
                  </a:ext>
                </a:extLst>
              </a:tr>
            </a:tbl>
          </a:graphicData>
        </a:graphic>
      </p:graphicFrame>
      <p:cxnSp>
        <p:nvCxnSpPr>
          <p:cNvPr id="23" name="Straight Connector 52"/>
          <p:cNvCxnSpPr>
            <a:stCxn id="25" idx="1"/>
            <a:endCxn id="24" idx="3"/>
          </p:cNvCxnSpPr>
          <p:nvPr/>
        </p:nvCxnSpPr>
        <p:spPr bwMode="gray">
          <a:xfrm flipH="1">
            <a:off x="7663755" y="3186810"/>
            <a:ext cx="24798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123755" y="2965901"/>
            <a:ext cx="540000" cy="441818"/>
          </a:xfrm>
          <a:prstGeom prst="rect">
            <a:avLst/>
          </a:prstGeom>
          <a:noFill/>
        </p:spPr>
      </p:pic>
      <p:pic>
        <p:nvPicPr>
          <p:cNvPr id="2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143595" y="2965901"/>
            <a:ext cx="540000" cy="441818"/>
          </a:xfrm>
          <a:prstGeom prst="rect">
            <a:avLst/>
          </a:prstGeom>
          <a:noFill/>
        </p:spPr>
      </p:pic>
      <p:sp>
        <p:nvSpPr>
          <p:cNvPr id="26" name="TextBox 120">
            <a:extLst>
              <a:ext uri="{FF2B5EF4-FFF2-40B4-BE49-F238E27FC236}">
                <a16:creationId xmlns:a16="http://schemas.microsoft.com/office/drawing/2014/main" xmlns="" id="{020D7A1D-EFAD-4C8C-B9DE-D0FAD269B77A}"/>
              </a:ext>
            </a:extLst>
          </p:cNvPr>
          <p:cNvSpPr txBox="1"/>
          <p:nvPr/>
        </p:nvSpPr>
        <p:spPr bwMode="gray">
          <a:xfrm>
            <a:off x="6966900" y="2636143"/>
            <a:ext cx="827092" cy="307777"/>
          </a:xfrm>
          <a:prstGeom prst="rect">
            <a:avLst/>
          </a:prstGeom>
          <a:noFill/>
          <a:ln>
            <a:noFill/>
          </a:ln>
        </p:spPr>
        <p:txBody>
          <a:bodyPr wrap="square" rtlCol="0">
            <a:noAutofit/>
          </a:bodyPr>
          <a:lstStyle/>
          <a:p>
            <a:pPr algn="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TextBox 120">
            <a:extLst>
              <a:ext uri="{FF2B5EF4-FFF2-40B4-BE49-F238E27FC236}">
                <a16:creationId xmlns:a16="http://schemas.microsoft.com/office/drawing/2014/main" xmlns="" id="{020D7A1D-EFAD-4C8C-B9DE-D0FAD269B77A}"/>
              </a:ext>
            </a:extLst>
          </p:cNvPr>
          <p:cNvSpPr txBox="1"/>
          <p:nvPr/>
        </p:nvSpPr>
        <p:spPr bwMode="gray">
          <a:xfrm>
            <a:off x="10143595" y="2674725"/>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8" name="矩形: 圆角 90">
            <a:extLst>
              <a:ext uri="{FF2B5EF4-FFF2-40B4-BE49-F238E27FC236}">
                <a16:creationId xmlns="" xmlns:a16="http://schemas.microsoft.com/office/drawing/2014/main" id="{B453FC51-4FB9-4368-8B4C-3C2E2F8C106B}"/>
              </a:ext>
            </a:extLst>
          </p:cNvPr>
          <p:cNvSpPr/>
          <p:nvPr/>
        </p:nvSpPr>
        <p:spPr bwMode="gray">
          <a:xfrm>
            <a:off x="7260890" y="4517889"/>
            <a:ext cx="2464213" cy="761341"/>
          </a:xfrm>
          <a:prstGeom prst="roundRect">
            <a:avLst>
              <a:gd name="adj" fmla="val 7563"/>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bgp 100</a:t>
            </a:r>
          </a:p>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ipv4-family unicast </a:t>
            </a:r>
          </a:p>
          <a:p>
            <a:pPr fontAlgn="ctr"/>
            <a:r>
              <a:rPr lang="en-US" sz="140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filter-policy 2000 export</a:t>
            </a:r>
          </a:p>
        </p:txBody>
      </p:sp>
      <p:sp>
        <p:nvSpPr>
          <p:cNvPr id="29" name="Freeform 67"/>
          <p:cNvSpPr/>
          <p:nvPr/>
        </p:nvSpPr>
        <p:spPr bwMode="gray">
          <a:xfrm rot="5735018" flipV="1">
            <a:off x="7001992" y="3472240"/>
            <a:ext cx="904283" cy="916238"/>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4FBFE"/>
              </a:gs>
            </a:gsLst>
            <a:lin ang="2700000" scaled="1"/>
            <a:tileRect/>
          </a:gradFill>
          <a:ln>
            <a:gradFill flip="none" rotWithShape="1">
              <a:gsLst>
                <a:gs pos="26000">
                  <a:schemeClr val="accent1">
                    <a:lumMod val="0"/>
                    <a:lumOff val="100000"/>
                    <a:alpha val="0"/>
                  </a:schemeClr>
                </a:gs>
                <a:gs pos="71000">
                  <a:srgbClr val="99DFF9"/>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2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p:nvPr/>
        </p:nvCxnSpPr>
        <p:spPr bwMode="gray">
          <a:xfrm flipH="1">
            <a:off x="8385633" y="3293433"/>
            <a:ext cx="1260247" cy="0"/>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cxnSp>
        <p:nvCxnSpPr>
          <p:cNvPr id="31" name="Straight Connector 52"/>
          <p:cNvCxnSpPr>
            <a:endCxn id="25" idx="3"/>
          </p:cNvCxnSpPr>
          <p:nvPr/>
        </p:nvCxnSpPr>
        <p:spPr bwMode="gray">
          <a:xfrm flipH="1">
            <a:off x="10683595" y="3186810"/>
            <a:ext cx="492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120">
            <a:extLst>
              <a:ext uri="{FF2B5EF4-FFF2-40B4-BE49-F238E27FC236}">
                <a16:creationId xmlns="" xmlns:a16="http://schemas.microsoft.com/office/drawing/2014/main" id="{020D7A1D-EFAD-4C8C-B9DE-D0FAD269B77A}"/>
              </a:ext>
            </a:extLst>
          </p:cNvPr>
          <p:cNvSpPr txBox="1"/>
          <p:nvPr/>
        </p:nvSpPr>
        <p:spPr bwMode="gray">
          <a:xfrm>
            <a:off x="9008164" y="2573516"/>
            <a:ext cx="827092" cy="307777"/>
          </a:xfrm>
          <a:prstGeom prst="rect">
            <a:avLst/>
          </a:prstGeom>
          <a:noFill/>
          <a:ln>
            <a:noFill/>
          </a:ln>
        </p:spPr>
        <p:txBody>
          <a:bodyPr wrap="square" rtlCol="0">
            <a:noAutofit/>
          </a:bodyPr>
          <a:lstStyle/>
          <a:p>
            <a:pPr fontAlgn="ctr"/>
            <a:r>
              <a:rPr lang="en-US" sz="14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33" name="任意多边形 32"/>
          <p:cNvSpPr/>
          <p:nvPr/>
        </p:nvSpPr>
        <p:spPr bwMode="gray">
          <a:xfrm>
            <a:off x="6954194" y="2545548"/>
            <a:ext cx="3842355" cy="1122606"/>
          </a:xfrm>
          <a:custGeom>
            <a:avLst/>
            <a:gdLst>
              <a:gd name="connsiteX0" fmla="*/ 0 w 4278242"/>
              <a:gd name="connsiteY0" fmla="*/ 0 h 1122606"/>
              <a:gd name="connsiteX1" fmla="*/ 4278242 w 4278242"/>
              <a:gd name="connsiteY1" fmla="*/ 0 h 1122606"/>
              <a:gd name="connsiteX2" fmla="*/ 4278242 w 4278242"/>
              <a:gd name="connsiteY2" fmla="*/ 1122606 h 1122606"/>
              <a:gd name="connsiteX3" fmla="*/ 0 w 4278242"/>
              <a:gd name="connsiteY3" fmla="*/ 1122606 h 1122606"/>
              <a:gd name="connsiteX4" fmla="*/ 0 w 4278242"/>
              <a:gd name="connsiteY4" fmla="*/ 0 h 1122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8242" h="1122606">
                <a:moveTo>
                  <a:pt x="0" y="0"/>
                </a:moveTo>
                <a:lnTo>
                  <a:pt x="4278242" y="0"/>
                </a:lnTo>
                <a:lnTo>
                  <a:pt x="4278242" y="1122606"/>
                </a:lnTo>
                <a:lnTo>
                  <a:pt x="0" y="1122606"/>
                </a:lnTo>
                <a:lnTo>
                  <a:pt x="0" y="0"/>
                </a:lnTo>
                <a:close/>
              </a:path>
            </a:pathLst>
          </a:cu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4" name="表格 33">
            <a:extLst>
              <a:ext uri="{FF2B5EF4-FFF2-40B4-BE49-F238E27FC236}">
                <a16:creationId xmlns:a16="http://schemas.microsoft.com/office/drawing/2014/main" xmlns="" id="{5DF2E6DD-9D95-44CF-A862-1E423E4FA348}"/>
              </a:ext>
            </a:extLst>
          </p:cNvPr>
          <p:cNvGraphicFramePr>
            <a:graphicFrameLocks noGrp="1"/>
          </p:cNvGraphicFramePr>
          <p:nvPr>
            <p:extLst>
              <p:ext uri="{D42A27DB-BD31-4B8C-83A1-F6EECF244321}">
                <p14:modId xmlns:p14="http://schemas.microsoft.com/office/powerpoint/2010/main" val="3081468970"/>
              </p:ext>
            </p:extLst>
          </p:nvPr>
        </p:nvGraphicFramePr>
        <p:xfrm>
          <a:off x="8223946" y="3459876"/>
          <a:ext cx="1597018" cy="697752"/>
        </p:xfrm>
        <a:graphic>
          <a:graphicData uri="http://schemas.openxmlformats.org/drawingml/2006/table">
            <a:tbl>
              <a:tblPr/>
              <a:tblGrid>
                <a:gridCol w="1597018">
                  <a:extLst>
                    <a:ext uri="{9D8B030D-6E8A-4147-A177-3AD203B41FA5}">
                      <a16:colId xmlns:a16="http://schemas.microsoft.com/office/drawing/2014/main" xmlns="" val="20000"/>
                    </a:ext>
                  </a:extLst>
                </a:gridCol>
              </a:tblGrid>
              <a:tr h="0">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Update</a:t>
                      </a:r>
                    </a:p>
                  </a:txBody>
                  <a:tcPr marL="68562" marR="68562" marT="24852" marB="2485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xmlns="" val="2874807405"/>
                  </a:ext>
                </a:extLst>
              </a:tr>
              <a:tr h="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NLRI: Route-entry 1</a:t>
                      </a:r>
                    </a:p>
                  </a:txBody>
                  <a:tcPr marL="68562" marR="68562" marT="24852" marB="2485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158806002"/>
                  </a:ext>
                </a:extLst>
              </a:tr>
              <a:tr h="0">
                <a:tc>
                  <a:txBody>
                    <a:bodyPr/>
                    <a:lstStyle/>
                    <a:p>
                      <a:pPr marL="0" marR="0" lvl="0" indent="0" algn="l" defTabSz="9144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NLRI: Route-entry 2</a:t>
                      </a:r>
                    </a:p>
                  </a:txBody>
                  <a:tcPr marL="68562" marR="68562" marT="24852" marB="2485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cxnSp>
        <p:nvCxnSpPr>
          <p:cNvPr id="39" name="直接连接符 38"/>
          <p:cNvCxnSpPr/>
          <p:nvPr/>
        </p:nvCxnSpPr>
        <p:spPr bwMode="gray">
          <a:xfrm flipH="1">
            <a:off x="563557" y="4762643"/>
            <a:ext cx="333954" cy="0"/>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sp>
        <p:nvSpPr>
          <p:cNvPr id="40" name="文本框 39"/>
          <p:cNvSpPr txBox="1"/>
          <p:nvPr/>
        </p:nvSpPr>
        <p:spPr bwMode="gray">
          <a:xfrm>
            <a:off x="934381" y="4616333"/>
            <a:ext cx="1034257" cy="276999"/>
          </a:xfrm>
          <a:prstGeom prst="rect">
            <a:avLst/>
          </a:prstGeom>
          <a:noFill/>
        </p:spPr>
        <p:txBody>
          <a:bodyPr wrap="square" rtlCol="0">
            <a:noAutofit/>
          </a:bodyPr>
          <a:lstStyle/>
          <a:p>
            <a:pPr algn="ctr" fontAlgn="ctr">
              <a:lnSpc>
                <a:spcPct val="100000"/>
              </a:lnSpc>
              <a:spcAft>
                <a:spcPts val="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BGP Update</a:t>
            </a:r>
          </a:p>
        </p:txBody>
      </p:sp>
      <p:cxnSp>
        <p:nvCxnSpPr>
          <p:cNvPr id="16" name="直接连接符 15"/>
          <p:cNvCxnSpPr/>
          <p:nvPr/>
        </p:nvCxnSpPr>
        <p:spPr bwMode="gray">
          <a:xfrm flipH="1">
            <a:off x="4270374" y="3304890"/>
            <a:ext cx="1260247" cy="0"/>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sp>
        <p:nvSpPr>
          <p:cNvPr id="41" name="五边形 40"/>
          <p:cNvSpPr/>
          <p:nvPr/>
        </p:nvSpPr>
        <p:spPr bwMode="gray">
          <a:xfrm>
            <a:off x="9592684" y="26288"/>
            <a:ext cx="126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42" name="燕尾形 41"/>
          <p:cNvSpPr/>
          <p:nvPr/>
        </p:nvSpPr>
        <p:spPr bwMode="gray">
          <a:xfrm>
            <a:off x="10766738" y="26288"/>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
        <p:nvSpPr>
          <p:cNvPr id="43" name="圆角矩形 42"/>
          <p:cNvSpPr/>
          <p:nvPr/>
        </p:nvSpPr>
        <p:spPr bwMode="gray">
          <a:xfrm>
            <a:off x="1468716" y="2282396"/>
            <a:ext cx="1389600" cy="761888"/>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R1's routing table</a:t>
            </a:r>
          </a:p>
          <a:p>
            <a:pPr algn="ctr" fontAlgn="ct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10.1.1.0 24</a:t>
            </a:r>
          </a:p>
          <a:p>
            <a:pPr algn="ctr" fontAlgn="ct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10.1.2.0 24 </a:t>
            </a:r>
          </a:p>
        </p:txBody>
      </p:sp>
      <p:sp>
        <p:nvSpPr>
          <p:cNvPr id="44" name="圆角矩形 43"/>
          <p:cNvSpPr/>
          <p:nvPr/>
        </p:nvSpPr>
        <p:spPr bwMode="gray">
          <a:xfrm>
            <a:off x="3921270" y="2404661"/>
            <a:ext cx="1389600" cy="622129"/>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R2's routing table</a:t>
            </a:r>
          </a:p>
          <a:p>
            <a:pPr algn="ctr" fontAlgn="ct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10.1.1.0 24</a:t>
            </a:r>
          </a:p>
        </p:txBody>
      </p:sp>
      <p:sp>
        <p:nvSpPr>
          <p:cNvPr id="45" name="圆角矩形 44"/>
          <p:cNvSpPr/>
          <p:nvPr/>
        </p:nvSpPr>
        <p:spPr bwMode="gray">
          <a:xfrm>
            <a:off x="6160504" y="2180442"/>
            <a:ext cx="1264515" cy="955907"/>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200" b="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R1's routing table</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10.1.1.0 24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10.1.2.0 24</a:t>
            </a:r>
          </a:p>
          <a:p>
            <a:pPr algn="ctr" fontAlgn="ctr">
              <a:spcBef>
                <a:spcPts val="0"/>
              </a:spcBef>
              <a:spcAft>
                <a:spcPts val="0"/>
              </a:spcAft>
            </a:pPr>
            <a:r>
              <a:rPr lang="en-US"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10.1.3.0 24</a:t>
            </a:r>
          </a:p>
        </p:txBody>
      </p:sp>
    </p:spTree>
    <p:extLst>
      <p:ext uri="{BB962C8B-B14F-4D97-AF65-F5344CB8AC3E}">
        <p14:creationId xmlns:p14="http://schemas.microsoft.com/office/powerpoint/2010/main" val="20288813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451877" y="1242453"/>
            <a:ext cx="11306175" cy="1514998"/>
          </a:xfrm>
        </p:spPr>
        <p:txBody>
          <a:bodyPr/>
          <a:lstStyle/>
          <a:p>
            <a:r>
              <a:rPr lang="en-US" sz="1600" dirty="0" smtClean="0">
                <a:sym typeface="Huawei Sans" panose="020C0503030203020204" pitchFamily="34" charset="0"/>
              </a:rPr>
              <a:t>A route-policy is a policy tool used to filter routes and set route attributes for the </a:t>
            </a:r>
            <a:r>
              <a:rPr lang="en-US" altLang="zh-CN" sz="1600" dirty="0" smtClean="0">
                <a:sym typeface="Huawei Sans" panose="020C0503030203020204" pitchFamily="34" charset="0"/>
              </a:rPr>
              <a:t>filtered</a:t>
            </a:r>
            <a:r>
              <a:rPr lang="en-US" sz="1600" dirty="0" smtClean="0">
                <a:sym typeface="Huawei Sans" panose="020C0503030203020204" pitchFamily="34" charset="0"/>
              </a:rPr>
              <a:t> routes.</a:t>
            </a:r>
          </a:p>
          <a:p>
            <a:r>
              <a:rPr lang="en-US" sz="1600" dirty="0" smtClean="0">
                <a:sym typeface="Huawei Sans" panose="020C0503030203020204" pitchFamily="34" charset="0"/>
              </a:rPr>
              <a:t>A route-policy consists of one or more nodes. Each node can be a set of conditional statements (matching conditions) and executive statements (actions). These statements are arranged in ascending order by sequence number.</a:t>
            </a:r>
            <a:endParaRPr lang="en-US" sz="1600" dirty="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Policy Tool 2: Route-Policy</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五边形 27"/>
          <p:cNvSpPr/>
          <p:nvPr/>
        </p:nvSpPr>
        <p:spPr bwMode="gray">
          <a:xfrm>
            <a:off x="9592684" y="26288"/>
            <a:ext cx="126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30" name="燕尾形 29"/>
          <p:cNvSpPr/>
          <p:nvPr/>
        </p:nvSpPr>
        <p:spPr bwMode="gray">
          <a:xfrm>
            <a:off x="10766738" y="26288"/>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grpSp>
        <p:nvGrpSpPr>
          <p:cNvPr id="23" name="组合 22"/>
          <p:cNvGrpSpPr/>
          <p:nvPr/>
        </p:nvGrpSpPr>
        <p:grpSpPr bwMode="gray">
          <a:xfrm>
            <a:off x="3182871" y="2757451"/>
            <a:ext cx="3267296" cy="3616657"/>
            <a:chOff x="5691803" y="1869356"/>
            <a:chExt cx="3267296" cy="3616657"/>
          </a:xfrm>
        </p:grpSpPr>
        <p:sp>
          <p:nvSpPr>
            <p:cNvPr id="24" name="圆角矩形 23"/>
            <p:cNvSpPr/>
            <p:nvPr/>
          </p:nvSpPr>
          <p:spPr bwMode="gray">
            <a:xfrm>
              <a:off x="5691803" y="1869356"/>
              <a:ext cx="3267296" cy="3616657"/>
            </a:xfrm>
            <a:prstGeom prst="roundRect">
              <a:avLst>
                <a:gd name="adj" fmla="val 1305"/>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zh-CN" altLang="en-US" sz="12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5769325" y="2046582"/>
              <a:ext cx="3096000" cy="901190"/>
            </a:xfrm>
            <a:prstGeom prst="rect">
              <a:avLst/>
            </a:prstGeom>
            <a:solidFill>
              <a:srgbClr val="FFFFCC"/>
            </a:solidFill>
            <a:ln w="9525" algn="ctr">
              <a:solidFill>
                <a:srgbClr val="FFD17D"/>
              </a:solidFill>
              <a:prstDash val="dash"/>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Node 1 (matching mode: permit)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onditional statement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xecutive statement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5769325" y="3088355"/>
              <a:ext cx="3096000" cy="901190"/>
            </a:xfrm>
            <a:prstGeom prst="rect">
              <a:avLst/>
            </a:prstGeom>
            <a:solidFill>
              <a:srgbClr val="FFFFCC"/>
            </a:solidFill>
            <a:ln w="9525" algn="ctr">
              <a:solidFill>
                <a:srgbClr val="FFD17D"/>
              </a:solidFill>
              <a:prstDash val="dash"/>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Node 2 (matching mode: permit)</a:t>
              </a:r>
            </a:p>
            <a:p>
              <a:pPr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   Conditional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statement</a:t>
              </a:r>
            </a:p>
            <a:p>
              <a:pPr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Executive statement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769325" y="4408281"/>
              <a:ext cx="3096000" cy="901190"/>
            </a:xfrm>
            <a:prstGeom prst="rect">
              <a:avLst/>
            </a:prstGeom>
            <a:solidFill>
              <a:srgbClr val="FFFFCC"/>
            </a:solidFill>
            <a:ln w="9525" algn="ctr">
              <a:solidFill>
                <a:srgbClr val="FFD17D"/>
              </a:solidFill>
              <a:prstDash val="dash"/>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Node </a:t>
              </a:r>
              <a:r>
                <a:rPr lang="en-US" sz="1500" i="1" dirty="0">
                  <a:latin typeface="Huawei Sans" panose="020C0503030203020204" pitchFamily="34" charset="0"/>
                  <a:ea typeface="方正兰亭黑简体" panose="02000000000000000000" pitchFamily="2" charset="-122"/>
                  <a:sym typeface="Huawei Sans" panose="020C0503030203020204" pitchFamily="34" charset="0"/>
                </a:rPr>
                <a:t>N</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 (matching mode: permit)</a:t>
              </a:r>
            </a:p>
            <a:p>
              <a:pPr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   Conditional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statement</a:t>
              </a:r>
            </a:p>
            <a:p>
              <a:pPr font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Executive statement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6348028" y="3931884"/>
              <a:ext cx="1746516" cy="40872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20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t>
              </a:r>
            </a:p>
          </p:txBody>
        </p:sp>
      </p:grpSp>
      <p:cxnSp>
        <p:nvCxnSpPr>
          <p:cNvPr id="53" name="直接箭头连接符 52"/>
          <p:cNvCxnSpPr/>
          <p:nvPr/>
        </p:nvCxnSpPr>
        <p:spPr bwMode="gray">
          <a:xfrm rot="5400000">
            <a:off x="5826927" y="4554817"/>
            <a:ext cx="1800000"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54" name="íšḻîḑ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2F163E0A-48AC-4FB9-80DE-1C1D7A1EA81A}"/>
              </a:ext>
            </a:extLst>
          </p:cNvPr>
          <p:cNvSpPr/>
          <p:nvPr/>
        </p:nvSpPr>
        <p:spPr bwMode="gray">
          <a:xfrm flipV="1">
            <a:off x="6733159" y="3873190"/>
            <a:ext cx="346758" cy="1319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Top-Down</a:t>
            </a:r>
          </a:p>
        </p:txBody>
      </p:sp>
      <p:sp>
        <p:nvSpPr>
          <p:cNvPr id="56" name="下箭头 63"/>
          <p:cNvSpPr/>
          <p:nvPr/>
        </p:nvSpPr>
        <p:spPr bwMode="gray">
          <a:xfrm rot="5400000" flipV="1">
            <a:off x="2243695" y="3963444"/>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99DFF9"/>
              </a:gs>
              <a:gs pos="100000">
                <a:schemeClr val="bg1">
                  <a:alpha val="0"/>
                </a:schemeClr>
              </a:gs>
            </a:gsLst>
            <a:lin ang="16200000" scaled="1"/>
            <a:tileRect/>
          </a:gradFill>
          <a:ln w="19050">
            <a:gradFill flip="none" rotWithShape="1">
              <a:gsLst>
                <a:gs pos="100000">
                  <a:schemeClr val="bg1">
                    <a:lumMod val="100000"/>
                    <a:alpha val="0"/>
                  </a:schemeClr>
                </a:gs>
                <a:gs pos="31000">
                  <a:srgbClr val="00B0F0"/>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iṥ1iďe"/>
          <p:cNvSpPr txBox="1"/>
          <p:nvPr/>
        </p:nvSpPr>
        <p:spPr bwMode="gray">
          <a:xfrm>
            <a:off x="393946" y="4145651"/>
            <a:ext cx="2520280" cy="409166"/>
          </a:xfrm>
          <a:prstGeom prst="rect">
            <a:avLst/>
          </a:prstGeom>
          <a:noFill/>
        </p:spPr>
        <p:txBody>
          <a:bodyPr wrap="square" lIns="91440" tIns="45720" rIns="91440" bIns="45720" anchor="ctr" anchorCtr="1">
            <a:noAutofit/>
          </a:bodyPr>
          <a:lstStyle/>
          <a:p>
            <a:pPr algn="ctr" fontAlgn="ctr"/>
            <a:r>
              <a:rPr lang="en-US" b="1">
                <a:latin typeface="Huawei Sans" panose="020C0503030203020204" pitchFamily="34" charset="0"/>
                <a:ea typeface="方正兰亭黑简体" panose="02000000000000000000" pitchFamily="2" charset="-122"/>
                <a:sym typeface="Huawei Sans" panose="020C0503030203020204" pitchFamily="34" charset="0"/>
              </a:rPr>
              <a:t>route-policy </a:t>
            </a:r>
            <a:r>
              <a:rPr lang="en-US" b="1" i="1">
                <a:latin typeface="Huawei Sans" panose="020C0503030203020204" pitchFamily="34" charset="0"/>
                <a:ea typeface="方正兰亭黑简体" panose="02000000000000000000" pitchFamily="2" charset="-122"/>
                <a:sym typeface="Huawei Sans" panose="020C0503030203020204" pitchFamily="34" charset="0"/>
              </a:rPr>
              <a:t>test</a:t>
            </a:r>
          </a:p>
        </p:txBody>
      </p:sp>
      <p:sp>
        <p:nvSpPr>
          <p:cNvPr id="57" name="文本占位符 1"/>
          <p:cNvSpPr txBox="1">
            <a:spLocks/>
          </p:cNvSpPr>
          <p:nvPr/>
        </p:nvSpPr>
        <p:spPr bwMode="gray">
          <a:xfrm>
            <a:off x="7306132" y="2757451"/>
            <a:ext cx="4397297" cy="329561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25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Each node contains multiple conditional statements. The relationship between multiple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conditional statements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on a node is AND. The action on the node is executed only when all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conditional statements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are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et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lnSpc>
                <a:spcPct val="125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relationship between nodes is OR. The route-policy is executed in ascending order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by</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node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ID.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A node in a route-policy will not be further matched.</a:t>
            </a:r>
          </a:p>
        </p:txBody>
      </p:sp>
    </p:spTree>
    <p:extLst>
      <p:ext uri="{BB962C8B-B14F-4D97-AF65-F5344CB8AC3E}">
        <p14:creationId xmlns:p14="http://schemas.microsoft.com/office/powerpoint/2010/main" val="34752438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p:cNvSpPr>
            <a:spLocks noGrp="1"/>
          </p:cNvSpPr>
          <p:nvPr>
            <p:ph type="body" sz="quarter" idx="10"/>
          </p:nvPr>
        </p:nvSpPr>
        <p:spPr bwMode="gray">
          <a:xfrm>
            <a:off x="451877" y="1242453"/>
            <a:ext cx="11306175" cy="487522"/>
          </a:xfrm>
        </p:spPr>
        <p:txBody>
          <a:bodyPr/>
          <a:lstStyle/>
          <a:p>
            <a:pPr marL="0" indent="0">
              <a:buNone/>
            </a:pPr>
            <a:r>
              <a:rPr lang="en-US" sz="1800" dirty="0" smtClean="0">
                <a:sym typeface="Huawei Sans" panose="020C0503030203020204" pitchFamily="34" charset="0"/>
              </a:rPr>
              <a:t>A route-policy consists of one or more nodes. Each node contains multiple if-match and apply clauses.</a:t>
            </a:r>
            <a:endParaRPr lang="en-US" sz="18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Components of a Route-Policy</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618978" y="1848433"/>
            <a:ext cx="5584876" cy="4490837"/>
          </a:xfrm>
          <a:prstGeom prst="roundRect">
            <a:avLst>
              <a:gd name="adj" fmla="val 1305"/>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zh-CN" altLang="en-US" sz="12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1307910" y="2510968"/>
            <a:ext cx="4755266" cy="1270521"/>
          </a:xfrm>
          <a:prstGeom prst="rect">
            <a:avLst/>
          </a:prstGeom>
          <a:solidFill>
            <a:srgbClr val="FFFFCC"/>
          </a:solidFill>
          <a:ln w="9525" algn="ctr">
            <a:solidFill>
              <a:srgbClr val="FFD17D"/>
            </a:solidFill>
            <a:prstDash val="dash"/>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route-policy    test    permit      node     10</a:t>
            </a:r>
          </a:p>
          <a:p>
            <a:pPr fontAlgn="ctr">
              <a:lnSpc>
                <a:spcPct val="120000"/>
              </a:lnSpc>
            </a:pPr>
            <a:r>
              <a:rPr lang="en-US" sz="16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if-match </a:t>
            </a:r>
            <a:r>
              <a:rPr lang="en-US" sz="1600">
                <a:latin typeface="Huawei Sans" panose="020C0503030203020204" pitchFamily="34" charset="0"/>
                <a:ea typeface="方正兰亭黑简体" panose="02000000000000000000" pitchFamily="2" charset="-122"/>
                <a:sym typeface="Huawei Sans" panose="020C0503030203020204" pitchFamily="34" charset="0"/>
              </a:rPr>
              <a:t>x1</a:t>
            </a:r>
          </a:p>
          <a:p>
            <a:pPr fontAlgn="ctr">
              <a:lnSpc>
                <a:spcPct val="12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    if-match x2</a:t>
            </a:r>
          </a:p>
          <a:p>
            <a:pPr fontAlgn="ctr">
              <a:lnSpc>
                <a:spcPct val="12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apply </a:t>
            </a:r>
            <a:r>
              <a:rPr lang="en-US" sz="1600">
                <a:latin typeface="Huawei Sans" panose="020C0503030203020204" pitchFamily="34" charset="0"/>
                <a:ea typeface="方正兰亭黑简体" panose="02000000000000000000" pitchFamily="2" charset="-122"/>
                <a:sym typeface="Huawei Sans" panose="020C0503030203020204" pitchFamily="34" charset="0"/>
              </a:rPr>
              <a:t>y1</a:t>
            </a:r>
          </a:p>
        </p:txBody>
      </p:sp>
      <p:sp>
        <p:nvSpPr>
          <p:cNvPr id="13" name="文本框 12"/>
          <p:cNvSpPr txBox="1"/>
          <p:nvPr/>
        </p:nvSpPr>
        <p:spPr bwMode="gray">
          <a:xfrm>
            <a:off x="1307909" y="3891657"/>
            <a:ext cx="4755266" cy="975056"/>
          </a:xfrm>
          <a:prstGeom prst="rect">
            <a:avLst/>
          </a:prstGeom>
          <a:solidFill>
            <a:srgbClr val="FFFFCC"/>
          </a:solidFill>
          <a:ln w="9525" algn="ctr">
            <a:solidFill>
              <a:srgbClr val="FFD17D"/>
            </a:solidFill>
            <a:prstDash val="dash"/>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route-policy    test    permit      node     20</a:t>
            </a:r>
          </a:p>
          <a:p>
            <a:pPr fontAlgn="ctr">
              <a:lnSpc>
                <a:spcPct val="12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    if-match x3 x4</a:t>
            </a:r>
          </a:p>
          <a:p>
            <a:pPr fontAlgn="ctr">
              <a:lnSpc>
                <a:spcPct val="12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    apply y2</a:t>
            </a:r>
          </a:p>
        </p:txBody>
      </p:sp>
      <p:sp>
        <p:nvSpPr>
          <p:cNvPr id="14" name="文本框 13"/>
          <p:cNvSpPr txBox="1"/>
          <p:nvPr/>
        </p:nvSpPr>
        <p:spPr bwMode="gray">
          <a:xfrm>
            <a:off x="1307909" y="5209190"/>
            <a:ext cx="4755266" cy="975056"/>
          </a:xfrm>
          <a:prstGeom prst="rect">
            <a:avLst/>
          </a:prstGeom>
          <a:solidFill>
            <a:srgbClr val="FFFFCC"/>
          </a:solidFill>
          <a:ln w="9525" algn="ctr">
            <a:solidFill>
              <a:srgbClr val="FFD17D"/>
            </a:solidFill>
            <a:prstDash val="dash"/>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route-policy    test    permit      node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N</a:t>
            </a:r>
          </a:p>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    if-match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x</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n</a:t>
            </a:r>
            <a:endParaRPr lang="en-US" sz="1600" i="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    apply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y</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n</a:t>
            </a:r>
            <a:endParaRPr lang="en-US" sz="1600" i="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1811966" y="4772118"/>
            <a:ext cx="1746516" cy="40872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20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t>
            </a:r>
          </a:p>
        </p:txBody>
      </p:sp>
      <p:sp>
        <p:nvSpPr>
          <p:cNvPr id="21" name="文本占位符 1"/>
          <p:cNvSpPr txBox="1">
            <a:spLocks/>
          </p:cNvSpPr>
          <p:nvPr/>
        </p:nvSpPr>
        <p:spPr bwMode="gray">
          <a:xfrm>
            <a:off x="6679790" y="2358463"/>
            <a:ext cx="5078261" cy="356868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permit</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or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deny</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The matching mode of a route-policy node is "permit" or "deny".</a:t>
            </a:r>
          </a:p>
          <a:p>
            <a:pPr algn="l" fontAlgn="ct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node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specifies the node ID of a route-policy. The value is an integer ranging from 0 to 65535.</a:t>
            </a:r>
          </a:p>
          <a:p>
            <a:pPr algn="l"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if-match clause: defines the matching condition of a node.</a:t>
            </a:r>
          </a:p>
          <a:p>
            <a:pPr algn="l"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apply clause: defines an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action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to be performed on a matching route.</a:t>
            </a:r>
          </a:p>
        </p:txBody>
      </p:sp>
      <p:sp>
        <p:nvSpPr>
          <p:cNvPr id="22" name="圆角矩形 21"/>
          <p:cNvSpPr/>
          <p:nvPr/>
        </p:nvSpPr>
        <p:spPr bwMode="gray">
          <a:xfrm>
            <a:off x="1804617" y="1848433"/>
            <a:ext cx="1463485"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Route-policy name</a:t>
            </a:r>
          </a:p>
        </p:txBody>
      </p:sp>
      <p:sp>
        <p:nvSpPr>
          <p:cNvPr id="24" name="矩形 23"/>
          <p:cNvSpPr/>
          <p:nvPr/>
        </p:nvSpPr>
        <p:spPr bwMode="gray">
          <a:xfrm>
            <a:off x="2613844" y="2589499"/>
            <a:ext cx="614398" cy="253873"/>
          </a:xfrm>
          <a:prstGeom prst="rect">
            <a:avLst/>
          </a:prstGeom>
          <a:ln w="19050">
            <a:solidFill>
              <a:srgbClr val="00B0F0"/>
            </a:solidFill>
            <a:prstDash val="sysDash"/>
            <a:headEnd type="non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肘形连接符 24"/>
          <p:cNvCxnSpPr>
            <a:stCxn id="24" idx="0"/>
          </p:cNvCxnSpPr>
          <p:nvPr/>
        </p:nvCxnSpPr>
        <p:spPr bwMode="gray">
          <a:xfrm flipV="1">
            <a:off x="2921043" y="2134773"/>
            <a:ext cx="0" cy="454726"/>
          </a:xfrm>
          <a:prstGeom prst="straightConnector1">
            <a:avLst/>
          </a:prstGeom>
          <a:ln w="19050">
            <a:solidFill>
              <a:srgbClr val="00B0F0"/>
            </a:solidFill>
            <a:prstDash val="sysDash"/>
            <a:headEnd type="none" w="med" len="med"/>
            <a:tailEnd type="arrow"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28" name="矩形 27"/>
          <p:cNvSpPr/>
          <p:nvPr/>
        </p:nvSpPr>
        <p:spPr bwMode="gray">
          <a:xfrm>
            <a:off x="3296353" y="2589499"/>
            <a:ext cx="720000" cy="253873"/>
          </a:xfrm>
          <a:prstGeom prst="rect">
            <a:avLst/>
          </a:prstGeom>
          <a:ln w="19050">
            <a:solidFill>
              <a:srgbClr val="00B0F0"/>
            </a:solidFill>
            <a:prstDash val="sysDash"/>
            <a:headEnd type="non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肘形连接符 24"/>
          <p:cNvCxnSpPr>
            <a:stCxn id="28" idx="0"/>
          </p:cNvCxnSpPr>
          <p:nvPr/>
        </p:nvCxnSpPr>
        <p:spPr bwMode="gray">
          <a:xfrm rot="5400000" flipH="1" flipV="1">
            <a:off x="3608991" y="2182135"/>
            <a:ext cx="454726" cy="360002"/>
          </a:xfrm>
          <a:prstGeom prst="bentConnector3">
            <a:avLst>
              <a:gd name="adj1" fmla="val 66757"/>
            </a:avLst>
          </a:prstGeom>
          <a:ln w="19050">
            <a:solidFill>
              <a:srgbClr val="00B0F0"/>
            </a:solidFill>
            <a:prstDash val="sysDash"/>
            <a:headEnd type="none" w="med" len="med"/>
            <a:tailEnd type="arrow"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32" name="圆角矩形 31"/>
          <p:cNvSpPr/>
          <p:nvPr/>
        </p:nvSpPr>
        <p:spPr bwMode="gray">
          <a:xfrm>
            <a:off x="3315750" y="1848433"/>
            <a:ext cx="1947899"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Matching mode of a node</a:t>
            </a:r>
          </a:p>
        </p:txBody>
      </p:sp>
      <p:sp>
        <p:nvSpPr>
          <p:cNvPr id="35" name="矩形 34"/>
          <p:cNvSpPr/>
          <p:nvPr/>
        </p:nvSpPr>
        <p:spPr bwMode="gray">
          <a:xfrm>
            <a:off x="5021386" y="2589499"/>
            <a:ext cx="466916" cy="253873"/>
          </a:xfrm>
          <a:prstGeom prst="rect">
            <a:avLst/>
          </a:prstGeom>
          <a:ln w="19050">
            <a:solidFill>
              <a:srgbClr val="00B0F0"/>
            </a:solidFill>
            <a:prstDash val="sysDash"/>
            <a:headEnd type="non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肘形连接符 24"/>
          <p:cNvCxnSpPr>
            <a:stCxn id="35" idx="0"/>
          </p:cNvCxnSpPr>
          <p:nvPr/>
        </p:nvCxnSpPr>
        <p:spPr bwMode="gray">
          <a:xfrm rot="5400000" flipH="1" flipV="1">
            <a:off x="5219313" y="2170304"/>
            <a:ext cx="454726" cy="383665"/>
          </a:xfrm>
          <a:prstGeom prst="bentConnector3">
            <a:avLst>
              <a:gd name="adj1" fmla="val 65468"/>
            </a:avLst>
          </a:prstGeom>
          <a:ln w="19050">
            <a:solidFill>
              <a:srgbClr val="00B0F0"/>
            </a:solidFill>
            <a:prstDash val="sysDash"/>
            <a:headEnd type="none" w="med" len="med"/>
            <a:tailEnd type="arrow"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bwMode="gray">
          <a:xfrm>
            <a:off x="5332982" y="1848433"/>
            <a:ext cx="1035317"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altLang="zh-CN"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Node ID</a:t>
            </a:r>
            <a:endPar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1518834" y="2884972"/>
            <a:ext cx="1336907" cy="540000"/>
          </a:xfrm>
          <a:prstGeom prst="rect">
            <a:avLst/>
          </a:prstGeom>
          <a:ln w="19050">
            <a:solidFill>
              <a:srgbClr val="00B0F0"/>
            </a:solidFill>
            <a:prstDash val="sysDash"/>
            <a:headEnd type="non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1518834" y="3466572"/>
            <a:ext cx="1336907" cy="300877"/>
          </a:xfrm>
          <a:prstGeom prst="rect">
            <a:avLst/>
          </a:prstGeom>
          <a:ln w="19050">
            <a:solidFill>
              <a:srgbClr val="00B0F0"/>
            </a:solidFill>
            <a:prstDash val="sysDash"/>
            <a:headEnd type="non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bwMode="gray">
          <a:xfrm>
            <a:off x="645695" y="2967528"/>
            <a:ext cx="940865"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Conditional statement</a:t>
            </a:r>
            <a:endPar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645695" y="3443999"/>
            <a:ext cx="940865"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altLang="zh-CN"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a:t>
            </a:r>
            <a:r>
              <a:rPr lang="en-US"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xecutive statement</a:t>
            </a:r>
            <a:endPar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五边形 48"/>
          <p:cNvSpPr/>
          <p:nvPr/>
        </p:nvSpPr>
        <p:spPr bwMode="gray">
          <a:xfrm>
            <a:off x="9592684" y="26288"/>
            <a:ext cx="126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50" name="燕尾形 49"/>
          <p:cNvSpPr/>
          <p:nvPr/>
        </p:nvSpPr>
        <p:spPr bwMode="gray">
          <a:xfrm>
            <a:off x="10766738" y="26288"/>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Tree>
    <p:extLst>
      <p:ext uri="{BB962C8B-B14F-4D97-AF65-F5344CB8AC3E}">
        <p14:creationId xmlns:p14="http://schemas.microsoft.com/office/powerpoint/2010/main" val="17032572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845847"/>
          </a:xfrm>
        </p:spPr>
        <p:txBody>
          <a:bodyPr/>
          <a:lstStyle/>
          <a:p>
            <a:pPr marL="0" indent="0">
              <a:buNone/>
            </a:pPr>
            <a:r>
              <a:rPr lang="en-US" sz="2000" dirty="0" smtClean="0">
                <a:sym typeface="Huawei Sans" panose="020C0503030203020204" pitchFamily="34" charset="0"/>
              </a:rPr>
              <a:t>Route-policies use different matching conditions and modes to select routes and change route attributes.</a:t>
            </a:r>
            <a:endParaRPr lang="en-US" sz="20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Matching Order for a Route-Policy</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2170891" y="1695002"/>
            <a:ext cx="1620180" cy="396044"/>
          </a:xfrm>
          <a:prstGeom prst="round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a:latin typeface="Huawei Sans" panose="020C0503030203020204" pitchFamily="34" charset="0"/>
                <a:ea typeface="方正兰亭黑简体" panose="02000000000000000000" pitchFamily="2" charset="-122"/>
                <a:sym typeface="Huawei Sans" panose="020C0503030203020204" pitchFamily="34" charset="0"/>
              </a:rPr>
              <a:t>r</a:t>
            </a:r>
            <a:r>
              <a:rPr kumimoji="0" lang="en-US" sz="1200" i="0" u="none" strike="noStrike" cap="none" normalizeH="0" baseline="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oute-policy</a:t>
            </a:r>
          </a:p>
        </p:txBody>
      </p:sp>
      <p:cxnSp>
        <p:nvCxnSpPr>
          <p:cNvPr id="5" name="直接箭头连接符 4"/>
          <p:cNvCxnSpPr>
            <a:stCxn id="4" idx="2"/>
            <a:endCxn id="7" idx="0"/>
          </p:cNvCxnSpPr>
          <p:nvPr/>
        </p:nvCxnSpPr>
        <p:spPr bwMode="gray">
          <a:xfrm>
            <a:off x="2980981" y="2091046"/>
            <a:ext cx="0" cy="43131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 name="直接箭头连接符 5"/>
          <p:cNvCxnSpPr>
            <a:stCxn id="7" idx="3"/>
            <a:endCxn id="8" idx="1"/>
          </p:cNvCxnSpPr>
          <p:nvPr/>
        </p:nvCxnSpPr>
        <p:spPr bwMode="gray">
          <a:xfrm>
            <a:off x="3521041" y="2720384"/>
            <a:ext cx="441049"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7" name="矩形 6"/>
          <p:cNvSpPr/>
          <p:nvPr/>
        </p:nvSpPr>
        <p:spPr bwMode="gray">
          <a:xfrm>
            <a:off x="2440921" y="2522362"/>
            <a:ext cx="1080120" cy="39604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a:latin typeface="Huawei Sans" panose="020C0503030203020204" pitchFamily="34" charset="0"/>
                <a:ea typeface="方正兰亭黑简体" panose="02000000000000000000" pitchFamily="2" charset="-122"/>
                <a:sym typeface="Huawei Sans" panose="020C0503030203020204" pitchFamily="34" charset="0"/>
              </a:rPr>
              <a:t>node 10</a:t>
            </a:r>
          </a:p>
        </p:txBody>
      </p:sp>
      <p:sp>
        <p:nvSpPr>
          <p:cNvPr id="8" name="矩形 7"/>
          <p:cNvSpPr/>
          <p:nvPr/>
        </p:nvSpPr>
        <p:spPr bwMode="gray">
          <a:xfrm>
            <a:off x="3962090" y="2343979"/>
            <a:ext cx="1080120" cy="752811"/>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200" i="0" u="none" strike="noStrike" cap="none" normalizeH="0" baseline="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a:t>
            </a:r>
            <a:r>
              <a:rPr lang="en-US" sz="1200">
                <a:latin typeface="Huawei Sans" panose="020C0503030203020204" pitchFamily="34" charset="0"/>
                <a:ea typeface="方正兰亭黑简体" panose="02000000000000000000" pitchFamily="2" charset="-122"/>
                <a:sym typeface="Huawei Sans" panose="020C0503030203020204" pitchFamily="34" charset="0"/>
              </a:rPr>
              <a:t>-</a:t>
            </a:r>
            <a:r>
              <a:rPr kumimoji="0" lang="en-US" sz="1200" i="0" u="none" strike="noStrike" cap="none" normalizeH="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match</a:t>
            </a:r>
          </a:p>
          <a:p>
            <a:pPr marL="0" marR="0" indent="0" algn="ctr" defTabSz="914400" rtl="0" eaLnBrk="1" fontAlgn="ctr" latinLnBrk="0" hangingPunct="1">
              <a:lnSpc>
                <a:spcPct val="100000"/>
              </a:lnSpc>
              <a:spcBef>
                <a:spcPct val="0"/>
              </a:spcBef>
              <a:spcAft>
                <a:spcPct val="0"/>
              </a:spcAft>
              <a:buClrTx/>
              <a:buSzTx/>
              <a:buFontTx/>
              <a:buNone/>
              <a:tabLst/>
            </a:pPr>
            <a:r>
              <a:rPr lang="en-US" sz="1200" baseline="0">
                <a:latin typeface="Huawei Sans" panose="020C0503030203020204" pitchFamily="34" charset="0"/>
                <a:ea typeface="方正兰亭黑简体" panose="02000000000000000000" pitchFamily="2" charset="-122"/>
                <a:sym typeface="Huawei Sans" panose="020C0503030203020204" pitchFamily="34" charset="0"/>
              </a:rPr>
              <a:t>If</a:t>
            </a:r>
            <a:r>
              <a:rPr lang="en-US" sz="1200">
                <a:latin typeface="Huawei Sans" panose="020C0503030203020204" pitchFamily="34" charset="0"/>
                <a:ea typeface="方正兰亭黑简体" panose="02000000000000000000" pitchFamily="2" charset="-122"/>
                <a:sym typeface="Huawei Sans" panose="020C0503030203020204" pitchFamily="34" charset="0"/>
              </a:rPr>
              <a:t>-match</a:t>
            </a:r>
          </a:p>
          <a:p>
            <a:pPr marL="0" marR="0" indent="0" algn="ctr" defTabSz="914400" rtl="0" eaLnBrk="1" fontAlgn="ctr" latinLnBrk="0" hangingPunct="1">
              <a:lnSpc>
                <a:spcPct val="100000"/>
              </a:lnSpc>
              <a:spcBef>
                <a:spcPct val="0"/>
              </a:spcBef>
              <a:spcAft>
                <a:spcPct val="0"/>
              </a:spcAft>
              <a:buClrTx/>
              <a:buSzTx/>
              <a:buFontTx/>
              <a:buNone/>
              <a:tabLst/>
            </a:pPr>
            <a:r>
              <a:rPr kumimoji="0" lang="en-US" sz="1200" i="0" u="none" strike="noStrike" cap="none" normalizeH="0" baseline="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9" name="矩形 8"/>
          <p:cNvSpPr/>
          <p:nvPr/>
        </p:nvSpPr>
        <p:spPr bwMode="gray">
          <a:xfrm>
            <a:off x="5969313" y="2522362"/>
            <a:ext cx="1080120" cy="39604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Matching mode</a:t>
            </a:r>
          </a:p>
        </p:txBody>
      </p:sp>
      <p:sp>
        <p:nvSpPr>
          <p:cNvPr id="10" name="矩形 9"/>
          <p:cNvSpPr/>
          <p:nvPr/>
        </p:nvSpPr>
        <p:spPr bwMode="gray">
          <a:xfrm>
            <a:off x="7724508" y="2306338"/>
            <a:ext cx="1080120" cy="828092"/>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a:latin typeface="Huawei Sans" panose="020C0503030203020204" pitchFamily="34" charset="0"/>
                <a:ea typeface="方正兰亭黑简体" panose="02000000000000000000" pitchFamily="2" charset="-122"/>
                <a:sym typeface="Huawei Sans" panose="020C0503030203020204" pitchFamily="34" charset="0"/>
              </a:rPr>
              <a:t>a</a:t>
            </a:r>
            <a:r>
              <a:rPr kumimoji="0" lang="en-US" sz="1200" i="0" u="none" strike="noStrike" cap="none" normalizeH="0" baseline="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pply</a:t>
            </a:r>
          </a:p>
          <a:p>
            <a:pPr marL="0" marR="0" indent="0" algn="ctr" defTabSz="914400" rtl="0" eaLnBrk="1" fontAlgn="ctr" latinLnBrk="0" hangingPunct="1">
              <a:lnSpc>
                <a:spcPct val="100000"/>
              </a:lnSpc>
              <a:spcBef>
                <a:spcPct val="0"/>
              </a:spcBef>
              <a:spcAft>
                <a:spcPct val="0"/>
              </a:spcAft>
              <a:buClrTx/>
              <a:buSzTx/>
              <a:buFontTx/>
              <a:buNone/>
              <a:tabLst/>
            </a:pPr>
            <a:r>
              <a:rPr lang="en-US" sz="1200">
                <a:latin typeface="Huawei Sans" panose="020C0503030203020204" pitchFamily="34" charset="0"/>
                <a:ea typeface="方正兰亭黑简体" panose="02000000000000000000" pitchFamily="2" charset="-122"/>
                <a:sym typeface="Huawei Sans" panose="020C0503030203020204" pitchFamily="34" charset="0"/>
              </a:rPr>
              <a:t>apply</a:t>
            </a:r>
          </a:p>
          <a:p>
            <a:pPr marL="0" marR="0" indent="0" algn="ctr" defTabSz="914400" rtl="0" eaLnBrk="1" fontAlgn="ctr" latinLnBrk="0" hangingPunct="1">
              <a:lnSpc>
                <a:spcPct val="100000"/>
              </a:lnSpc>
              <a:spcBef>
                <a:spcPct val="0"/>
              </a:spcBef>
              <a:spcAft>
                <a:spcPct val="0"/>
              </a:spcAft>
              <a:buClrTx/>
              <a:buSzTx/>
              <a:buFontTx/>
              <a:buNone/>
              <a:tabLst/>
            </a:pPr>
            <a:r>
              <a:rPr lang="en-US" sz="120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1" name="圆角矩形 10"/>
          <p:cNvSpPr/>
          <p:nvPr/>
        </p:nvSpPr>
        <p:spPr bwMode="gray">
          <a:xfrm>
            <a:off x="9263679" y="2522362"/>
            <a:ext cx="1476164" cy="396044"/>
          </a:xfrm>
          <a:prstGeom prst="round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Match the route-policy.</a:t>
            </a:r>
          </a:p>
        </p:txBody>
      </p:sp>
      <p:cxnSp>
        <p:nvCxnSpPr>
          <p:cNvPr id="12" name="直接箭头连接符 11"/>
          <p:cNvCxnSpPr>
            <a:stCxn id="8" idx="3"/>
            <a:endCxn id="9" idx="1"/>
          </p:cNvCxnSpPr>
          <p:nvPr/>
        </p:nvCxnSpPr>
        <p:spPr bwMode="gray">
          <a:xfrm flipV="1">
            <a:off x="5042210" y="2720384"/>
            <a:ext cx="927103"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3" name="直接箭头连接符 12"/>
          <p:cNvCxnSpPr>
            <a:stCxn id="9" idx="3"/>
            <a:endCxn id="10" idx="1"/>
          </p:cNvCxnSpPr>
          <p:nvPr/>
        </p:nvCxnSpPr>
        <p:spPr bwMode="gray">
          <a:xfrm>
            <a:off x="7049433" y="2720384"/>
            <a:ext cx="675075"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4" name="直接箭头连接符 13"/>
          <p:cNvCxnSpPr>
            <a:stCxn id="10" idx="3"/>
            <a:endCxn id="11" idx="1"/>
          </p:cNvCxnSpPr>
          <p:nvPr/>
        </p:nvCxnSpPr>
        <p:spPr bwMode="gray">
          <a:xfrm>
            <a:off x="8804628" y="2720384"/>
            <a:ext cx="459051"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5" name="矩形 14"/>
          <p:cNvSpPr/>
          <p:nvPr/>
        </p:nvSpPr>
        <p:spPr bwMode="gray">
          <a:xfrm>
            <a:off x="2440921" y="3925824"/>
            <a:ext cx="1080120" cy="39604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16" name="直接箭头连接符 15"/>
          <p:cNvCxnSpPr>
            <a:stCxn id="15" idx="2"/>
            <a:endCxn id="18" idx="0"/>
          </p:cNvCxnSpPr>
          <p:nvPr/>
        </p:nvCxnSpPr>
        <p:spPr bwMode="gray">
          <a:xfrm>
            <a:off x="2980981" y="4321868"/>
            <a:ext cx="0" cy="43274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7" name="直接箭头连接符 16"/>
          <p:cNvCxnSpPr>
            <a:stCxn id="18" idx="3"/>
            <a:endCxn id="19" idx="1"/>
          </p:cNvCxnSpPr>
          <p:nvPr/>
        </p:nvCxnSpPr>
        <p:spPr bwMode="gray">
          <a:xfrm>
            <a:off x="3521041" y="4952632"/>
            <a:ext cx="441049"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8" name="矩形 17"/>
          <p:cNvSpPr/>
          <p:nvPr/>
        </p:nvSpPr>
        <p:spPr bwMode="gray">
          <a:xfrm>
            <a:off x="2440921" y="4754610"/>
            <a:ext cx="1080120" cy="39604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a:latin typeface="Huawei Sans" panose="020C0503030203020204" pitchFamily="34" charset="0"/>
                <a:ea typeface="方正兰亭黑简体" panose="02000000000000000000" pitchFamily="2" charset="-122"/>
                <a:sym typeface="Huawei Sans" panose="020C0503030203020204" pitchFamily="34" charset="0"/>
              </a:rPr>
              <a:t>node </a:t>
            </a:r>
            <a:r>
              <a:rPr lang="en-US" sz="1200" i="1">
                <a:latin typeface="Huawei Sans" panose="020C0503030203020204" pitchFamily="34" charset="0"/>
                <a:ea typeface="方正兰亭黑简体" panose="02000000000000000000" pitchFamily="2" charset="-122"/>
                <a:sym typeface="Huawei Sans" panose="020C0503030203020204" pitchFamily="34" charset="0"/>
              </a:rPr>
              <a:t>N</a:t>
            </a:r>
          </a:p>
        </p:txBody>
      </p:sp>
      <p:sp>
        <p:nvSpPr>
          <p:cNvPr id="19" name="矩形 18"/>
          <p:cNvSpPr/>
          <p:nvPr/>
        </p:nvSpPr>
        <p:spPr bwMode="gray">
          <a:xfrm>
            <a:off x="3962090" y="4576227"/>
            <a:ext cx="1080120" cy="752811"/>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kumimoji="0" lang="en-US" sz="1200" i="0" u="none" strike="noStrike" cap="none" normalizeH="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match</a:t>
            </a:r>
          </a:p>
          <a:p>
            <a:pPr marL="0" marR="0" indent="0" algn="ctr" defTabSz="914400" rtl="0" eaLnBrk="1" fontAlgn="ctr" latinLnBrk="0" hangingPunct="1">
              <a:lnSpc>
                <a:spcPct val="100000"/>
              </a:lnSpc>
              <a:spcBef>
                <a:spcPct val="0"/>
              </a:spcBef>
              <a:spcAft>
                <a:spcPct val="0"/>
              </a:spcAft>
              <a:buClrTx/>
              <a:buSzTx/>
              <a:buFontTx/>
              <a:buNone/>
              <a:tabLst/>
            </a:pPr>
            <a:r>
              <a:rPr lang="en-US" sz="1200" baseline="0" dirty="0">
                <a:latin typeface="Huawei Sans" panose="020C0503030203020204" pitchFamily="34" charset="0"/>
                <a:ea typeface="方正兰亭黑简体" panose="02000000000000000000" pitchFamily="2" charset="-122"/>
                <a:sym typeface="Huawei Sans" panose="020C0503030203020204" pitchFamily="34" charset="0"/>
              </a:rPr>
              <a:t>If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-match</a:t>
            </a:r>
          </a:p>
          <a:p>
            <a:pPr marL="0" marR="0" indent="0" algn="ctr" defTabSz="914400" rtl="0" eaLnBrk="1" fontAlgn="ctr"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0" name="矩形 19"/>
          <p:cNvSpPr/>
          <p:nvPr/>
        </p:nvSpPr>
        <p:spPr bwMode="gray">
          <a:xfrm>
            <a:off x="5969313" y="4754610"/>
            <a:ext cx="1080120" cy="396044"/>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a:latin typeface="Huawei Sans" panose="020C0503030203020204" pitchFamily="34" charset="0"/>
                <a:ea typeface="方正兰亭黑简体" panose="02000000000000000000" pitchFamily="2" charset="-122"/>
                <a:sym typeface="Huawei Sans" panose="020C0503030203020204" pitchFamily="34" charset="0"/>
              </a:rPr>
              <a:t>Matching mode</a:t>
            </a:r>
          </a:p>
        </p:txBody>
      </p:sp>
      <p:sp>
        <p:nvSpPr>
          <p:cNvPr id="21" name="矩形 20"/>
          <p:cNvSpPr/>
          <p:nvPr/>
        </p:nvSpPr>
        <p:spPr bwMode="gray">
          <a:xfrm>
            <a:off x="7724508" y="4538586"/>
            <a:ext cx="1080120" cy="828092"/>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a:latin typeface="Huawei Sans" panose="020C0503030203020204" pitchFamily="34" charset="0"/>
                <a:ea typeface="方正兰亭黑简体" panose="02000000000000000000" pitchFamily="2" charset="-122"/>
                <a:sym typeface="Huawei Sans" panose="020C0503030203020204" pitchFamily="34" charset="0"/>
              </a:rPr>
              <a:t>a</a:t>
            </a:r>
            <a:r>
              <a:rPr kumimoji="0" lang="en-US" sz="1200" i="0" u="none" strike="noStrike" cap="none" normalizeH="0" baseline="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pply</a:t>
            </a:r>
          </a:p>
          <a:p>
            <a:pPr marL="0" marR="0" indent="0" algn="ctr" defTabSz="914400" rtl="0" eaLnBrk="1" fontAlgn="ctr" latinLnBrk="0" hangingPunct="1">
              <a:lnSpc>
                <a:spcPct val="100000"/>
              </a:lnSpc>
              <a:spcBef>
                <a:spcPct val="0"/>
              </a:spcBef>
              <a:spcAft>
                <a:spcPct val="0"/>
              </a:spcAft>
              <a:buClrTx/>
              <a:buSzTx/>
              <a:buFontTx/>
              <a:buNone/>
              <a:tabLst/>
            </a:pPr>
            <a:r>
              <a:rPr lang="en-US" sz="1200">
                <a:latin typeface="Huawei Sans" panose="020C0503030203020204" pitchFamily="34" charset="0"/>
                <a:ea typeface="方正兰亭黑简体" panose="02000000000000000000" pitchFamily="2" charset="-122"/>
                <a:sym typeface="Huawei Sans" panose="020C0503030203020204" pitchFamily="34" charset="0"/>
              </a:rPr>
              <a:t>apply</a:t>
            </a:r>
          </a:p>
          <a:p>
            <a:pPr marL="0" marR="0" indent="0" algn="ctr" defTabSz="914400" rtl="0" eaLnBrk="1" fontAlgn="ctr" latinLnBrk="0" hangingPunct="1">
              <a:lnSpc>
                <a:spcPct val="100000"/>
              </a:lnSpc>
              <a:spcBef>
                <a:spcPct val="0"/>
              </a:spcBef>
              <a:spcAft>
                <a:spcPct val="0"/>
              </a:spcAft>
              <a:buClrTx/>
              <a:buSzTx/>
              <a:buFontTx/>
              <a:buNone/>
              <a:tabLst/>
            </a:pPr>
            <a:r>
              <a:rPr lang="en-US" sz="120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2" name="圆角矩形 21"/>
          <p:cNvSpPr/>
          <p:nvPr/>
        </p:nvSpPr>
        <p:spPr bwMode="gray">
          <a:xfrm>
            <a:off x="9263679" y="4754610"/>
            <a:ext cx="1476164" cy="396044"/>
          </a:xfrm>
          <a:prstGeom prst="round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200" i="0" u="none" strike="noStrike" cap="none" normalizeH="0" baseline="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Match the route-policy.</a:t>
            </a:r>
          </a:p>
        </p:txBody>
      </p:sp>
      <p:cxnSp>
        <p:nvCxnSpPr>
          <p:cNvPr id="23" name="直接箭头连接符 22"/>
          <p:cNvCxnSpPr>
            <a:stCxn id="19" idx="3"/>
            <a:endCxn id="20" idx="1"/>
          </p:cNvCxnSpPr>
          <p:nvPr/>
        </p:nvCxnSpPr>
        <p:spPr bwMode="gray">
          <a:xfrm flipV="1">
            <a:off x="5042210" y="4952632"/>
            <a:ext cx="927103"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直接箭头连接符 23"/>
          <p:cNvCxnSpPr>
            <a:stCxn id="20" idx="3"/>
            <a:endCxn id="21" idx="1"/>
          </p:cNvCxnSpPr>
          <p:nvPr/>
        </p:nvCxnSpPr>
        <p:spPr bwMode="gray">
          <a:xfrm>
            <a:off x="7049433" y="4952632"/>
            <a:ext cx="675075"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5" name="直接箭头连接符 24"/>
          <p:cNvCxnSpPr>
            <a:stCxn id="21" idx="3"/>
            <a:endCxn id="22" idx="1"/>
          </p:cNvCxnSpPr>
          <p:nvPr/>
        </p:nvCxnSpPr>
        <p:spPr bwMode="gray">
          <a:xfrm>
            <a:off x="8804628" y="4952632"/>
            <a:ext cx="459051"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6" name="圆角矩形 25"/>
          <p:cNvSpPr/>
          <p:nvPr/>
        </p:nvSpPr>
        <p:spPr bwMode="gray">
          <a:xfrm>
            <a:off x="7724508" y="3385764"/>
            <a:ext cx="1080120" cy="396738"/>
          </a:xfrm>
          <a:prstGeom prst="roundRect">
            <a:avLst/>
          </a:prstGeom>
          <a:solidFill>
            <a:srgbClr val="FFFFCC"/>
          </a:solidFill>
          <a:ln w="12700" cap="flat" cmpd="sng" algn="ctr">
            <a:solidFill>
              <a:srgbClr val="FFD17D"/>
            </a:solidFill>
            <a:prstDash val="dash"/>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Deny</a:t>
            </a:r>
          </a:p>
        </p:txBody>
      </p:sp>
      <p:cxnSp>
        <p:nvCxnSpPr>
          <p:cNvPr id="27" name="肘形连接符 26"/>
          <p:cNvCxnSpPr>
            <a:stCxn id="9" idx="2"/>
            <a:endCxn id="26" idx="1"/>
          </p:cNvCxnSpPr>
          <p:nvPr/>
        </p:nvCxnSpPr>
        <p:spPr bwMode="gray">
          <a:xfrm rot="16200000" flipH="1">
            <a:off x="6784077" y="2643701"/>
            <a:ext cx="665727" cy="1215135"/>
          </a:xfrm>
          <a:prstGeom prst="bentConnector2">
            <a:avLst/>
          </a:prstGeom>
          <a:solidFill>
            <a:schemeClr val="accent1"/>
          </a:solidFill>
          <a:ln w="12700" cap="flat" cmpd="sng" algn="ctr">
            <a:solidFill>
              <a:schemeClr val="tx1"/>
            </a:solidFill>
            <a:prstDash val="solid"/>
            <a:round/>
            <a:headEnd type="none" w="med" len="med"/>
            <a:tailEnd type="triangle"/>
          </a:ln>
          <a:effectLst/>
        </p:spPr>
      </p:cxnSp>
      <p:sp>
        <p:nvSpPr>
          <p:cNvPr id="28" name="圆角矩形 27"/>
          <p:cNvSpPr/>
          <p:nvPr/>
        </p:nvSpPr>
        <p:spPr bwMode="gray">
          <a:xfrm>
            <a:off x="7724508" y="5618706"/>
            <a:ext cx="1080120" cy="396738"/>
          </a:xfrm>
          <a:prstGeom prst="roundRect">
            <a:avLst/>
          </a:prstGeom>
          <a:solidFill>
            <a:srgbClr val="FFFFCC"/>
          </a:solidFill>
          <a:ln w="12700" cap="flat" cmpd="sng" algn="ctr">
            <a:solidFill>
              <a:srgbClr val="FFD17D"/>
            </a:solidFill>
            <a:prstDash val="dash"/>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Deny</a:t>
            </a:r>
          </a:p>
        </p:txBody>
      </p:sp>
      <p:cxnSp>
        <p:nvCxnSpPr>
          <p:cNvPr id="29" name="肘形连接符 28"/>
          <p:cNvCxnSpPr>
            <a:stCxn id="20" idx="2"/>
            <a:endCxn id="28" idx="1"/>
          </p:cNvCxnSpPr>
          <p:nvPr/>
        </p:nvCxnSpPr>
        <p:spPr bwMode="gray">
          <a:xfrm rot="16200000" flipH="1">
            <a:off x="6783730" y="4876296"/>
            <a:ext cx="666421" cy="1215135"/>
          </a:xfrm>
          <a:prstGeom prst="bentConnector2">
            <a:avLst/>
          </a:prstGeom>
          <a:solidFill>
            <a:schemeClr val="accent1"/>
          </a:solidFill>
          <a:ln w="12700" cap="flat" cmpd="sng" algn="ctr">
            <a:solidFill>
              <a:schemeClr val="tx1"/>
            </a:solidFill>
            <a:prstDash val="solid"/>
            <a:round/>
            <a:headEnd type="none" w="med" len="med"/>
            <a:tailEnd type="triangle"/>
          </a:ln>
          <a:effectLst/>
        </p:spPr>
      </p:cxnSp>
      <p:cxnSp>
        <p:nvCxnSpPr>
          <p:cNvPr id="30" name="肘形连接符 29"/>
          <p:cNvCxnSpPr>
            <a:stCxn id="8" idx="2"/>
            <a:endCxn id="15" idx="0"/>
          </p:cNvCxnSpPr>
          <p:nvPr/>
        </p:nvCxnSpPr>
        <p:spPr bwMode="gray">
          <a:xfrm rot="5400000">
            <a:off x="3327049" y="2750723"/>
            <a:ext cx="829034" cy="1521169"/>
          </a:xfrm>
          <a:prstGeom prst="bentConnector3">
            <a:avLst/>
          </a:prstGeom>
          <a:solidFill>
            <a:schemeClr val="accent1"/>
          </a:solidFill>
          <a:ln w="12700" cap="flat" cmpd="sng" algn="ctr">
            <a:solidFill>
              <a:schemeClr val="tx1"/>
            </a:solidFill>
            <a:prstDash val="solid"/>
            <a:round/>
            <a:headEnd type="none" w="med" len="med"/>
            <a:tailEnd type="triangle"/>
          </a:ln>
          <a:effectLst/>
        </p:spPr>
      </p:cxnSp>
      <p:sp>
        <p:nvSpPr>
          <p:cNvPr id="31" name="圆角矩形 30"/>
          <p:cNvSpPr/>
          <p:nvPr/>
        </p:nvSpPr>
        <p:spPr bwMode="gray">
          <a:xfrm>
            <a:off x="2458923" y="5978052"/>
            <a:ext cx="1080120" cy="396738"/>
          </a:xfrm>
          <a:prstGeom prst="roundRect">
            <a:avLst/>
          </a:prstGeom>
          <a:solidFill>
            <a:srgbClr val="FFFFCC"/>
          </a:solidFill>
          <a:ln w="12700" cap="flat" cmpd="sng" algn="ctr">
            <a:solidFill>
              <a:srgbClr val="FFD17D"/>
            </a:solidFill>
            <a:prstDash val="dash"/>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Deny</a:t>
            </a:r>
          </a:p>
        </p:txBody>
      </p:sp>
      <p:cxnSp>
        <p:nvCxnSpPr>
          <p:cNvPr id="32" name="肘形连接符 31"/>
          <p:cNvCxnSpPr>
            <a:stCxn id="19" idx="2"/>
            <a:endCxn id="31" idx="0"/>
          </p:cNvCxnSpPr>
          <p:nvPr/>
        </p:nvCxnSpPr>
        <p:spPr bwMode="gray">
          <a:xfrm rot="5400000">
            <a:off x="3426060" y="4901962"/>
            <a:ext cx="649014" cy="1503167"/>
          </a:xfrm>
          <a:prstGeom prst="bentConnector3">
            <a:avLst>
              <a:gd name="adj1" fmla="val 57188"/>
            </a:avLst>
          </a:prstGeom>
          <a:solidFill>
            <a:schemeClr val="accent1"/>
          </a:solidFill>
          <a:ln w="12700" cap="flat" cmpd="sng" algn="ctr">
            <a:solidFill>
              <a:schemeClr val="tx1"/>
            </a:solidFill>
            <a:prstDash val="solid"/>
            <a:round/>
            <a:headEnd type="none" w="med" len="med"/>
            <a:tailEnd type="triangle"/>
          </a:ln>
          <a:effectLst/>
        </p:spPr>
      </p:cxnSp>
      <p:sp>
        <p:nvSpPr>
          <p:cNvPr id="33" name="iŝľîḍè"/>
          <p:cNvSpPr/>
          <p:nvPr/>
        </p:nvSpPr>
        <p:spPr bwMode="gray">
          <a:xfrm>
            <a:off x="5071815" y="2106336"/>
            <a:ext cx="882015" cy="575370"/>
          </a:xfrm>
          <a:prstGeom prst="rect">
            <a:avLst/>
          </a:prstGeom>
        </p:spPr>
        <p:txBody>
          <a:bodyPr wrap="square" lIns="0" tIns="45720" rIns="0" bIns="45720" anchor="ctr" anchorCtr="0">
            <a:noAutofit/>
          </a:bodyPr>
          <a:lstStyle/>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Meet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all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conditions.</a:t>
            </a:r>
          </a:p>
        </p:txBody>
      </p:sp>
      <p:sp>
        <p:nvSpPr>
          <p:cNvPr id="34" name="iŝľîḍè"/>
          <p:cNvSpPr/>
          <p:nvPr/>
        </p:nvSpPr>
        <p:spPr bwMode="gray">
          <a:xfrm>
            <a:off x="5071815" y="4329255"/>
            <a:ext cx="882015" cy="575370"/>
          </a:xfrm>
          <a:prstGeom prst="rect">
            <a:avLst/>
          </a:prstGeom>
        </p:spPr>
        <p:txBody>
          <a:bodyPr wrap="square" lIns="0" tIns="45720" rIns="0" bIns="45720" anchor="ctr" anchorCtr="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Match</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all conditions.</a:t>
            </a:r>
          </a:p>
        </p:txBody>
      </p:sp>
      <p:sp>
        <p:nvSpPr>
          <p:cNvPr id="35" name="iŝľîḍè"/>
          <p:cNvSpPr/>
          <p:nvPr/>
        </p:nvSpPr>
        <p:spPr bwMode="gray">
          <a:xfrm>
            <a:off x="6959423" y="2343036"/>
            <a:ext cx="851214" cy="431354"/>
          </a:xfrm>
          <a:prstGeom prst="rect">
            <a:avLst/>
          </a:prstGeom>
        </p:spPr>
        <p:txBody>
          <a:bodyPr wrap="square" lIns="0" tIns="45720" rIns="0" bIns="45720" anchor="ctr" anchorCtr="0">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permit</a:t>
            </a:r>
          </a:p>
        </p:txBody>
      </p:sp>
      <p:sp>
        <p:nvSpPr>
          <p:cNvPr id="36" name="iŝľîḍè"/>
          <p:cNvSpPr/>
          <p:nvPr/>
        </p:nvSpPr>
        <p:spPr bwMode="gray">
          <a:xfrm>
            <a:off x="6959423" y="4574590"/>
            <a:ext cx="851214" cy="431354"/>
          </a:xfrm>
          <a:prstGeom prst="rect">
            <a:avLst/>
          </a:prstGeom>
        </p:spPr>
        <p:txBody>
          <a:bodyPr wrap="square" lIns="0" tIns="45720" rIns="0" bIns="45720" anchor="ctr" anchorCtr="0">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permit</a:t>
            </a:r>
          </a:p>
        </p:txBody>
      </p:sp>
      <p:sp>
        <p:nvSpPr>
          <p:cNvPr id="37" name="iŝľîḍè"/>
          <p:cNvSpPr/>
          <p:nvPr/>
        </p:nvSpPr>
        <p:spPr bwMode="gray">
          <a:xfrm>
            <a:off x="6959423" y="3170434"/>
            <a:ext cx="851214" cy="431354"/>
          </a:xfrm>
          <a:prstGeom prst="rect">
            <a:avLst/>
          </a:prstGeom>
        </p:spPr>
        <p:txBody>
          <a:bodyPr wrap="square" lIns="0" tIns="45720" rIns="0" bIns="45720" anchor="ctr" anchorCtr="0">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deny</a:t>
            </a:r>
          </a:p>
        </p:txBody>
      </p:sp>
      <p:sp>
        <p:nvSpPr>
          <p:cNvPr id="38" name="iŝľîḍè"/>
          <p:cNvSpPr/>
          <p:nvPr/>
        </p:nvSpPr>
        <p:spPr bwMode="gray">
          <a:xfrm>
            <a:off x="6959423" y="5449808"/>
            <a:ext cx="851214" cy="431354"/>
          </a:xfrm>
          <a:prstGeom prst="rect">
            <a:avLst/>
          </a:prstGeom>
        </p:spPr>
        <p:txBody>
          <a:bodyPr wrap="square" lIns="0" tIns="45720" rIns="0" bIns="45720" anchor="ctr" anchorCtr="0">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deny</a:t>
            </a:r>
          </a:p>
        </p:txBody>
      </p:sp>
      <p:sp>
        <p:nvSpPr>
          <p:cNvPr id="39" name="iŝľîḍè"/>
          <p:cNvSpPr/>
          <p:nvPr/>
        </p:nvSpPr>
        <p:spPr bwMode="gray">
          <a:xfrm>
            <a:off x="2926975" y="3025098"/>
            <a:ext cx="1463282" cy="575370"/>
          </a:xfrm>
          <a:prstGeom prst="rect">
            <a:avLst/>
          </a:prstGeom>
        </p:spPr>
        <p:txBody>
          <a:bodyPr wrap="square" lIns="0" tIns="45720" rIns="0" bIns="45720" anchor="ctr" anchorCtr="0">
            <a:noAutofit/>
          </a:bodyPr>
          <a:lstStyle/>
          <a:p>
            <a:pPr algn="ct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Meet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only some conditions.</a:t>
            </a:r>
          </a:p>
        </p:txBody>
      </p:sp>
      <p:sp>
        <p:nvSpPr>
          <p:cNvPr id="40" name="iŝľîḍè"/>
          <p:cNvSpPr/>
          <p:nvPr/>
        </p:nvSpPr>
        <p:spPr bwMode="gray">
          <a:xfrm>
            <a:off x="2926975" y="5213331"/>
            <a:ext cx="1463282" cy="575370"/>
          </a:xfrm>
          <a:prstGeom prst="rect">
            <a:avLst/>
          </a:prstGeom>
        </p:spPr>
        <p:txBody>
          <a:bodyPr wrap="square" lIns="0" tIns="45720" rIns="0" bIns="45720" anchor="ctr" anchorCtr="0">
            <a:noAutofit/>
          </a:bodyPr>
          <a:lstStyle/>
          <a:p>
            <a:pPr algn="ct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Meet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only some conditions.</a:t>
            </a:r>
          </a:p>
        </p:txBody>
      </p:sp>
      <p:sp>
        <p:nvSpPr>
          <p:cNvPr id="41" name="圆角矩形 40"/>
          <p:cNvSpPr/>
          <p:nvPr/>
        </p:nvSpPr>
        <p:spPr bwMode="gray">
          <a:xfrm>
            <a:off x="1666835" y="3278446"/>
            <a:ext cx="1080120" cy="396044"/>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Sequence matching</a:t>
            </a:r>
          </a:p>
        </p:txBody>
      </p:sp>
      <p:sp>
        <p:nvSpPr>
          <p:cNvPr id="42" name="圆角矩形 41"/>
          <p:cNvSpPr/>
          <p:nvPr/>
        </p:nvSpPr>
        <p:spPr bwMode="gray">
          <a:xfrm>
            <a:off x="9443699" y="3386458"/>
            <a:ext cx="1080120" cy="396044"/>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Unique match</a:t>
            </a:r>
          </a:p>
        </p:txBody>
      </p:sp>
      <p:sp>
        <p:nvSpPr>
          <p:cNvPr id="43" name="五边形 42"/>
          <p:cNvSpPr/>
          <p:nvPr/>
        </p:nvSpPr>
        <p:spPr bwMode="gray">
          <a:xfrm>
            <a:off x="9592684" y="26288"/>
            <a:ext cx="126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44" name="燕尾形 43"/>
          <p:cNvSpPr/>
          <p:nvPr/>
        </p:nvSpPr>
        <p:spPr bwMode="gray">
          <a:xfrm>
            <a:off x="10766738" y="26288"/>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Tree>
    <p:extLst>
      <p:ext uri="{BB962C8B-B14F-4D97-AF65-F5344CB8AC3E}">
        <p14:creationId xmlns:p14="http://schemas.microsoft.com/office/powerpoint/2010/main" val="821289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Configuration Commands of a Route-Policy (1)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1008063" y="1797459"/>
            <a:ext cx="10632553" cy="387798"/>
          </a:xfrm>
          <a:prstGeom prst="rect">
            <a:avLst/>
          </a:prstGeom>
          <a:solidFill>
            <a:srgbClr val="F4FBFE"/>
          </a:solidFill>
          <a:ln>
            <a:solidFill>
              <a:srgbClr val="99DFF9"/>
            </a:solidFill>
          </a:ln>
        </p:spPr>
        <p:txBody>
          <a:bodyPr wrap="square">
            <a:noAutofit/>
          </a:bodyPr>
          <a:lstStyle/>
          <a:p>
            <a:pPr fontAlgn="ctr">
              <a:lnSpc>
                <a:spcPct val="1200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a:latin typeface="Huawei Sans" panose="020C0503030203020204" pitchFamily="34" charset="0"/>
                <a:ea typeface="方正兰亭黑简体" panose="02000000000000000000" pitchFamily="2" charset="-122"/>
                <a:sym typeface="Huawei Sans" panose="020C0503030203020204" pitchFamily="34" charset="0"/>
              </a:rPr>
              <a:t>route-policy</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route-policy-name</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permit</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deny</a:t>
            </a:r>
            <a:r>
              <a:rPr lang="en-US" sz="160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a:latin typeface="Huawei Sans" panose="020C0503030203020204" pitchFamily="34" charset="0"/>
                <a:ea typeface="方正兰亭黑简体" panose="02000000000000000000" pitchFamily="2" charset="-122"/>
                <a:sym typeface="Huawei Sans" panose="020C0503030203020204" pitchFamily="34" charset="0"/>
              </a:rPr>
              <a:t>node</a:t>
            </a:r>
            <a:r>
              <a:rPr lang="en-US" sz="160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sym typeface="Huawei Sans" panose="020C0503030203020204" pitchFamily="34" charset="0"/>
              </a:rPr>
              <a:t>node</a:t>
            </a:r>
          </a:p>
        </p:txBody>
      </p:sp>
      <p:sp>
        <p:nvSpPr>
          <p:cNvPr id="4" name="矩形 3"/>
          <p:cNvSpPr/>
          <p:nvPr/>
        </p:nvSpPr>
        <p:spPr bwMode="gray">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Create a route-policy.</a:t>
            </a:r>
          </a:p>
        </p:txBody>
      </p:sp>
      <p:sp>
        <p:nvSpPr>
          <p:cNvPr id="5" name="矩形 4"/>
          <p:cNvSpPr/>
          <p:nvPr/>
        </p:nvSpPr>
        <p:spPr bwMode="gray">
          <a:xfrm>
            <a:off x="1031917" y="2209115"/>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Create a route-policy and enter the route-policy view.</a:t>
            </a:r>
          </a:p>
        </p:txBody>
      </p:sp>
      <p:sp>
        <p:nvSpPr>
          <p:cNvPr id="10" name="五边形 9"/>
          <p:cNvSpPr/>
          <p:nvPr/>
        </p:nvSpPr>
        <p:spPr bwMode="gray">
          <a:xfrm>
            <a:off x="9592684" y="26288"/>
            <a:ext cx="126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11" name="燕尾形 10"/>
          <p:cNvSpPr/>
          <p:nvPr/>
        </p:nvSpPr>
        <p:spPr bwMode="gray">
          <a:xfrm>
            <a:off x="10766738" y="26288"/>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
        <p:nvSpPr>
          <p:cNvPr id="12" name="矩形 11"/>
          <p:cNvSpPr/>
          <p:nvPr/>
        </p:nvSpPr>
        <p:spPr bwMode="gray">
          <a:xfrm>
            <a:off x="1008063" y="3231545"/>
            <a:ext cx="10632553" cy="1865126"/>
          </a:xfrm>
          <a:prstGeom prst="rect">
            <a:avLst/>
          </a:prstGeom>
          <a:solidFill>
            <a:srgbClr val="F4FBFE"/>
          </a:solidFill>
          <a:ln>
            <a:solidFill>
              <a:srgbClr val="99DFF9"/>
            </a:solidFill>
          </a:ln>
        </p:spPr>
        <p:txBody>
          <a:bodyPr wrap="square">
            <a:noAutofit/>
          </a:bodyPr>
          <a:lstStyle/>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[Huawei-route-policy]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if-match ?</a:t>
            </a:r>
          </a:p>
          <a:p>
            <a:pPr fontAlgn="ctr">
              <a:lnSpc>
                <a:spcPct val="1200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acl</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matches a basic ACL.</a:t>
            </a:r>
          </a:p>
          <a:p>
            <a:pPr fontAlgn="ctr">
              <a:lnSpc>
                <a:spcPct val="1200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cost</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matches the cost of a route.</a:t>
            </a:r>
          </a:p>
          <a:p>
            <a:pPr fontAlgn="ctr">
              <a:lnSpc>
                <a:spcPct val="1200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interface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matches the outbound interface in a route.</a:t>
            </a:r>
          </a:p>
          <a:p>
            <a:pPr fontAlgn="ctr">
              <a:lnSpc>
                <a:spcPct val="1200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-prefix</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matches a prefix list.</a:t>
            </a:r>
          </a:p>
          <a:p>
            <a:pPr fontAlgn="ctr">
              <a:lnSpc>
                <a:spcPct val="1200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13" name="矩形 12"/>
          <p:cNvSpPr/>
          <p:nvPr/>
        </p:nvSpPr>
        <p:spPr bwMode="gray">
          <a:xfrm>
            <a:off x="551384" y="2799398"/>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(Optional) Configure if-match clauses.</a:t>
            </a:r>
          </a:p>
        </p:txBody>
      </p:sp>
    </p:spTree>
    <p:extLst>
      <p:ext uri="{BB962C8B-B14F-4D97-AF65-F5344CB8AC3E}">
        <p14:creationId xmlns:p14="http://schemas.microsoft.com/office/powerpoint/2010/main" val="25898798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Upon completion of this course, you will be able to:</a:t>
            </a:r>
          </a:p>
          <a:p>
            <a:pPr lvl="1"/>
            <a:r>
              <a:rPr lang="en-US" smtClean="0">
                <a:sym typeface="Huawei Sans" panose="020C0503030203020204" pitchFamily="34" charset="0"/>
              </a:rPr>
              <a:t>Use an ACL to filter routes.</a:t>
            </a:r>
          </a:p>
          <a:p>
            <a:pPr lvl="1"/>
            <a:r>
              <a:rPr lang="en-US" smtClean="0">
                <a:sym typeface="Huawei Sans" panose="020C0503030203020204" pitchFamily="34" charset="0"/>
              </a:rPr>
              <a:t>Use an IP prefix to filter routes.</a:t>
            </a:r>
          </a:p>
          <a:p>
            <a:pPr lvl="1"/>
            <a:r>
              <a:rPr lang="en-US" smtClean="0">
                <a:sym typeface="Huawei Sans" panose="020C0503030203020204" pitchFamily="34" charset="0"/>
              </a:rPr>
              <a:t>Use a filter-policy to filter routes.</a:t>
            </a:r>
          </a:p>
          <a:p>
            <a:pPr lvl="1"/>
            <a:r>
              <a:rPr lang="en-US" smtClean="0">
                <a:sym typeface="Huawei Sans" panose="020C0503030203020204" pitchFamily="34" charset="0"/>
              </a:rPr>
              <a:t>Use a route-policy to filter routes and modify route attributes.</a:t>
            </a:r>
            <a:endParaRPr lang="en-US">
              <a:sym typeface="Huawei Sans" panose="020C0503030203020204" pitchFamily="34" charset="0"/>
            </a:endParaRPr>
          </a:p>
        </p:txBody>
      </p:sp>
    </p:spTree>
    <p:extLst>
      <p:ext uri="{BB962C8B-B14F-4D97-AF65-F5344CB8AC3E}">
        <p14:creationId xmlns:p14="http://schemas.microsoft.com/office/powerpoint/2010/main" val="6126238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Basic Configuration Commands of a Route-Policy (2)</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1008063" y="1797459"/>
            <a:ext cx="10632553" cy="2160591"/>
          </a:xfrm>
          <a:prstGeom prst="rect">
            <a:avLst/>
          </a:prstGeom>
          <a:solidFill>
            <a:srgbClr val="F4FBFE"/>
          </a:solidFill>
          <a:ln>
            <a:solidFill>
              <a:srgbClr val="99DFF9"/>
            </a:solidFill>
          </a:ln>
        </p:spPr>
        <p:txBody>
          <a:bodyPr wrap="square">
            <a:noAutofit/>
          </a:bodyPr>
          <a:lstStyle/>
          <a:p>
            <a:pPr fontAlgn="ctr">
              <a:lnSpc>
                <a:spcPct val="120000"/>
              </a:lnSpc>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-route-policy</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apply ?</a:t>
            </a:r>
          </a:p>
          <a:p>
            <a:pPr fontAlgn="ctr">
              <a:lnSpc>
                <a:spcPct val="1200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cost</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sets the cost of a route.</a:t>
            </a:r>
          </a:p>
          <a:p>
            <a:pPr fontAlgn="ctr">
              <a:lnSpc>
                <a:spcPct val="1200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cost-type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type-1</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type-2</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set</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s</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OSPF cost type.</a:t>
            </a:r>
          </a:p>
          <a:p>
            <a:pPr fontAlgn="ctr">
              <a:lnSpc>
                <a:spcPct val="1200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-address next-hop</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sets the next-hop address for an IPv4 route.</a:t>
            </a:r>
          </a:p>
          <a:p>
            <a:pPr fontAlgn="ctr">
              <a:lnSpc>
                <a:spcPct val="1200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preference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sets the preference of a routing protocol.</a:t>
            </a:r>
          </a:p>
          <a:p>
            <a:pPr fontAlgn="ctr">
              <a:lnSpc>
                <a:spcPct val="1200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tag: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sets the tag field in routing information.</a:t>
            </a:r>
          </a:p>
          <a:p>
            <a:pPr fontAlgn="ctr">
              <a:lnSpc>
                <a:spcPct val="1200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4" name="矩形 3"/>
          <p:cNvSpPr/>
          <p:nvPr/>
        </p:nvSpPr>
        <p:spPr bwMode="gray">
          <a:xfrm>
            <a:off x="551384" y="1365312"/>
            <a:ext cx="11089232" cy="338554"/>
          </a:xfrm>
          <a:prstGeom prst="rect">
            <a:avLst/>
          </a:prstGeom>
        </p:spPr>
        <p:txBody>
          <a:bodyPr wrap="square">
            <a:noAutofit/>
          </a:bodyPr>
          <a:lstStyle/>
          <a:p>
            <a:pPr marL="342900" indent="-342900" fontAlgn="ctr">
              <a:buFont typeface="+mj-lt"/>
              <a:buAutoNum type="arabicPeriod" startAt="3"/>
            </a:pPr>
            <a:r>
              <a:rPr lang="en-US" sz="16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(Optional) Configure an apply clause.</a:t>
            </a:r>
          </a:p>
        </p:txBody>
      </p:sp>
      <p:sp>
        <p:nvSpPr>
          <p:cNvPr id="10" name="五边形 9"/>
          <p:cNvSpPr/>
          <p:nvPr/>
        </p:nvSpPr>
        <p:spPr bwMode="gray">
          <a:xfrm>
            <a:off x="9592684" y="26288"/>
            <a:ext cx="126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Filter-Policy</a:t>
            </a:r>
          </a:p>
        </p:txBody>
      </p:sp>
      <p:sp>
        <p:nvSpPr>
          <p:cNvPr id="11" name="燕尾形 10"/>
          <p:cNvSpPr/>
          <p:nvPr/>
        </p:nvSpPr>
        <p:spPr bwMode="gray">
          <a:xfrm>
            <a:off x="10766738" y="26288"/>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Route-Policy</a:t>
            </a:r>
          </a:p>
        </p:txBody>
      </p:sp>
    </p:spTree>
    <p:extLst>
      <p:ext uri="{BB962C8B-B14F-4D97-AF65-F5344CB8AC3E}">
        <p14:creationId xmlns:p14="http://schemas.microsoft.com/office/powerpoint/2010/main" val="33977671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Routing Control Overview</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Implementation of Route Control</a:t>
            </a:r>
          </a:p>
          <a:p>
            <a:pPr lvl="1"/>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 Matching Tool</a:t>
            </a:r>
          </a:p>
          <a:p>
            <a:pPr lvl="1"/>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Route-Policy</a:t>
            </a:r>
          </a:p>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Route Control Cases</a:t>
            </a: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92686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a:xfrm>
            <a:off x="1594177" y="410400"/>
            <a:ext cx="9827761" cy="640800"/>
          </a:xfrm>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Filtering Received Routes</a:t>
            </a:r>
          </a:p>
        </p:txBody>
      </p:sp>
      <p:sp>
        <p:nvSpPr>
          <p:cNvPr id="6" name="圆角矩形 5"/>
          <p:cNvSpPr/>
          <p:nvPr/>
        </p:nvSpPr>
        <p:spPr bwMode="gray">
          <a:xfrm>
            <a:off x="2479587" y="1553628"/>
            <a:ext cx="3429662" cy="1804551"/>
          </a:xfrm>
          <a:prstGeom prst="roundRect">
            <a:avLst>
              <a:gd name="adj" fmla="val 7591"/>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4235824" y="1579542"/>
            <a:ext cx="1564624"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 </a:t>
            </a:r>
            <a:r>
              <a:rPr lang="en-US" altLang="zh-CN" sz="1600" b="1" dirty="0" smtClean="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a:t>
            </a:r>
            <a:r>
              <a:rPr lang="en-US" sz="1600" b="1" dirty="0" smtClean="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rea 0</a:t>
            </a:r>
            <a:endParaRPr lang="en-US"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95151" y="1953734"/>
            <a:ext cx="540000" cy="442800"/>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71062" y="2610838"/>
            <a:ext cx="540000" cy="442800"/>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20807" y="2610838"/>
            <a:ext cx="540000" cy="442800"/>
          </a:xfrm>
          <a:prstGeom prst="rect">
            <a:avLst/>
          </a:prstGeom>
        </p:spPr>
      </p:pic>
      <p:cxnSp>
        <p:nvCxnSpPr>
          <p:cNvPr id="11" name="直接连接符 10"/>
          <p:cNvCxnSpPr>
            <a:stCxn id="8" idx="3"/>
            <a:endCxn id="9" idx="1"/>
          </p:cNvCxnSpPr>
          <p:nvPr/>
        </p:nvCxnSpPr>
        <p:spPr bwMode="gray">
          <a:xfrm>
            <a:off x="2735151" y="2175134"/>
            <a:ext cx="735911" cy="65710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1"/>
          <p:cNvCxnSpPr>
            <a:stCxn id="9" idx="3"/>
            <a:endCxn id="10" idx="1"/>
          </p:cNvCxnSpPr>
          <p:nvPr/>
        </p:nvCxnSpPr>
        <p:spPr bwMode="gray">
          <a:xfrm>
            <a:off x="4011062" y="2832238"/>
            <a:ext cx="110974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 name="文本框 12"/>
          <p:cNvSpPr txBox="1"/>
          <p:nvPr/>
        </p:nvSpPr>
        <p:spPr bwMode="gray">
          <a:xfrm>
            <a:off x="2259197" y="2378863"/>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14" name="文本框 13"/>
          <p:cNvSpPr txBox="1"/>
          <p:nvPr/>
        </p:nvSpPr>
        <p:spPr bwMode="gray">
          <a:xfrm>
            <a:off x="3524762" y="3014768"/>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sp>
        <p:nvSpPr>
          <p:cNvPr id="15" name="文本框 14"/>
          <p:cNvSpPr txBox="1"/>
          <p:nvPr/>
        </p:nvSpPr>
        <p:spPr bwMode="gray">
          <a:xfrm>
            <a:off x="5175309" y="3014768"/>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cxnSp>
        <p:nvCxnSpPr>
          <p:cNvPr id="23" name="直接连接符 22"/>
          <p:cNvCxnSpPr>
            <a:endCxn id="8" idx="1"/>
          </p:cNvCxnSpPr>
          <p:nvPr/>
        </p:nvCxnSpPr>
        <p:spPr bwMode="gray">
          <a:xfrm>
            <a:off x="2009110" y="2175134"/>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直接连接符 25"/>
          <p:cNvCxnSpPr/>
          <p:nvPr/>
        </p:nvCxnSpPr>
        <p:spPr bwMode="gray">
          <a:xfrm>
            <a:off x="2009110" y="2035413"/>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 name="文本框 19"/>
          <p:cNvSpPr txBox="1"/>
          <p:nvPr/>
        </p:nvSpPr>
        <p:spPr bwMode="gray">
          <a:xfrm>
            <a:off x="632068" y="1732532"/>
            <a:ext cx="1405768" cy="962723"/>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192.168.1.0/24</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192.168.2.0/24</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192.168.3.0/24</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192.168.4.0/24</a:t>
            </a:r>
          </a:p>
        </p:txBody>
      </p:sp>
      <p:sp>
        <p:nvSpPr>
          <p:cNvPr id="29" name="文本占位符 1"/>
          <p:cNvSpPr txBox="1">
            <a:spLocks/>
          </p:cNvSpPr>
          <p:nvPr/>
        </p:nvSpPr>
        <p:spPr bwMode="gray">
          <a:xfrm>
            <a:off x="446088" y="3716338"/>
            <a:ext cx="5463161" cy="215261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0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OSPF runs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on R1, R2, and R3.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R1 advertises the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routes 192.168.1.0/24</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192.168.2.0/24, 192.168.3.0/24, and 192.168.4.0/24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to OSPF.</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It is required that R2 cannot access network segment 192.168.1.0/24 on R1, but R3 can.</a:t>
            </a:r>
          </a:p>
          <a:p>
            <a:pPr algn="l"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To meet this requirement, you can use a filter-policy to filter the received routes on R2.</a:t>
            </a:r>
          </a:p>
        </p:txBody>
      </p:sp>
      <p:sp>
        <p:nvSpPr>
          <p:cNvPr id="30" name="文本框 29"/>
          <p:cNvSpPr txBox="1"/>
          <p:nvPr/>
        </p:nvSpPr>
        <p:spPr bwMode="gray">
          <a:xfrm>
            <a:off x="6351000" y="2542571"/>
            <a:ext cx="5138796" cy="1938992"/>
          </a:xfrm>
          <a:prstGeom prst="rect">
            <a:avLst/>
          </a:prstGeom>
          <a:solidFill>
            <a:srgbClr val="F4FBFE"/>
          </a:solidFill>
          <a:ln>
            <a:solidFill>
              <a:srgbClr val="99DFF9"/>
            </a:solidFill>
          </a:ln>
        </p:spPr>
        <p:txBody>
          <a:bodyPr wrap="square" rtlCol="0">
            <a:noAutofit/>
          </a:bodyPr>
          <a:lstStyle/>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 </a:t>
            </a:r>
            <a:r>
              <a:rPr lang="en-US" sz="1400"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-prefix </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index</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10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permit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192.168.2.0 24</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 </a:t>
            </a:r>
            <a:r>
              <a:rPr lang="en-US" sz="1400"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-prefix </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index</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20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permit </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192.168.3.0 24</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 </a:t>
            </a:r>
            <a:r>
              <a:rPr lang="en-US" sz="1400"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-prefix </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index</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3</a:t>
            </a:r>
            <a:r>
              <a:rPr lang="en-US"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0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permit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192.168.4.0 24</a:t>
            </a:r>
          </a:p>
          <a:p>
            <a:pPr fontAlgn="ctr">
              <a:lnSpc>
                <a:spcPts val="2400"/>
              </a:lnSpc>
            </a:pP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[R2-ospf-1]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filter-policy </a:t>
            </a:r>
            <a:r>
              <a:rPr lang="en-US" sz="1400"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-prefix </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import</a:t>
            </a:r>
          </a:p>
        </p:txBody>
      </p:sp>
      <p:sp>
        <p:nvSpPr>
          <p:cNvPr id="31" name="文本框 30"/>
          <p:cNvSpPr txBox="1"/>
          <p:nvPr/>
        </p:nvSpPr>
        <p:spPr bwMode="gray">
          <a:xfrm>
            <a:off x="6282206" y="2112910"/>
            <a:ext cx="4084103" cy="338554"/>
          </a:xfrm>
          <a:prstGeom prst="rect">
            <a:avLst/>
          </a:prstGeom>
          <a:noFill/>
        </p:spPr>
        <p:txBody>
          <a:bodyPr wrap="square" rtlCol="0">
            <a:noAutofit/>
          </a:bodyPr>
          <a:lstStyle/>
          <a:p>
            <a:pPr fontAlgn="ctr">
              <a:spcBef>
                <a:spcPts val="0"/>
              </a:spcBef>
              <a:spcAft>
                <a:spcPts val="0"/>
              </a:spcAft>
            </a:pPr>
            <a:r>
              <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configuration of R2 is as follows:</a:t>
            </a:r>
          </a:p>
        </p:txBody>
      </p:sp>
      <p:sp>
        <p:nvSpPr>
          <p:cNvPr id="32" name="文本占位符 1"/>
          <p:cNvSpPr txBox="1">
            <a:spLocks/>
          </p:cNvSpPr>
          <p:nvPr/>
        </p:nvSpPr>
        <p:spPr bwMode="gray">
          <a:xfrm>
            <a:off x="7301495" y="6059275"/>
            <a:ext cx="4444418" cy="322475"/>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Note: Basic network configurations are not provided.</a:t>
            </a:r>
          </a:p>
        </p:txBody>
      </p:sp>
    </p:spTree>
    <p:extLst>
      <p:ext uri="{BB962C8B-B14F-4D97-AF65-F5344CB8AC3E}">
        <p14:creationId xmlns:p14="http://schemas.microsoft.com/office/powerpoint/2010/main" val="310644336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a:xfrm>
            <a:off x="1594177" y="410400"/>
            <a:ext cx="9827761" cy="640800"/>
          </a:xfrm>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Filtering Routes to Be Advertised</a:t>
            </a:r>
          </a:p>
        </p:txBody>
      </p:sp>
      <p:sp>
        <p:nvSpPr>
          <p:cNvPr id="6" name="圆角矩形 5"/>
          <p:cNvSpPr/>
          <p:nvPr/>
        </p:nvSpPr>
        <p:spPr bwMode="gray">
          <a:xfrm>
            <a:off x="2450862" y="1553628"/>
            <a:ext cx="3458387" cy="1804551"/>
          </a:xfrm>
          <a:prstGeom prst="roundRect">
            <a:avLst>
              <a:gd name="adj" fmla="val 7591"/>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95151" y="1953734"/>
            <a:ext cx="540000" cy="442800"/>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71062" y="2610838"/>
            <a:ext cx="540000" cy="442800"/>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20807" y="2610838"/>
            <a:ext cx="540000" cy="442800"/>
          </a:xfrm>
          <a:prstGeom prst="rect">
            <a:avLst/>
          </a:prstGeom>
        </p:spPr>
      </p:pic>
      <p:cxnSp>
        <p:nvCxnSpPr>
          <p:cNvPr id="11" name="直接连接符 10"/>
          <p:cNvCxnSpPr>
            <a:stCxn id="8" idx="3"/>
            <a:endCxn id="9" idx="1"/>
          </p:cNvCxnSpPr>
          <p:nvPr/>
        </p:nvCxnSpPr>
        <p:spPr bwMode="gray">
          <a:xfrm>
            <a:off x="2735151" y="2175134"/>
            <a:ext cx="735911" cy="65710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1"/>
          <p:cNvCxnSpPr>
            <a:stCxn id="9" idx="3"/>
            <a:endCxn id="10" idx="1"/>
          </p:cNvCxnSpPr>
          <p:nvPr/>
        </p:nvCxnSpPr>
        <p:spPr bwMode="gray">
          <a:xfrm>
            <a:off x="4011062" y="2832238"/>
            <a:ext cx="110974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 name="文本框 12"/>
          <p:cNvSpPr txBox="1"/>
          <p:nvPr/>
        </p:nvSpPr>
        <p:spPr bwMode="gray">
          <a:xfrm>
            <a:off x="2259197" y="2378863"/>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14" name="文本框 13"/>
          <p:cNvSpPr txBox="1"/>
          <p:nvPr/>
        </p:nvSpPr>
        <p:spPr bwMode="gray">
          <a:xfrm>
            <a:off x="3524762" y="3014768"/>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sp>
        <p:nvSpPr>
          <p:cNvPr id="15" name="文本框 14"/>
          <p:cNvSpPr txBox="1"/>
          <p:nvPr/>
        </p:nvSpPr>
        <p:spPr bwMode="gray">
          <a:xfrm>
            <a:off x="5175309" y="3014768"/>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cxnSp>
        <p:nvCxnSpPr>
          <p:cNvPr id="23" name="直接连接符 22"/>
          <p:cNvCxnSpPr>
            <a:endCxn id="8" idx="1"/>
          </p:cNvCxnSpPr>
          <p:nvPr/>
        </p:nvCxnSpPr>
        <p:spPr bwMode="gray">
          <a:xfrm>
            <a:off x="2009110" y="2175134"/>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直接连接符 25"/>
          <p:cNvCxnSpPr/>
          <p:nvPr/>
        </p:nvCxnSpPr>
        <p:spPr bwMode="gray">
          <a:xfrm>
            <a:off x="2009110" y="2035413"/>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 name="文本框 19"/>
          <p:cNvSpPr txBox="1"/>
          <p:nvPr/>
        </p:nvSpPr>
        <p:spPr bwMode="gray">
          <a:xfrm>
            <a:off x="632068" y="1732532"/>
            <a:ext cx="1405768" cy="962723"/>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192.168.1.0/24</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192.168.2.0/24</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192.168.3.0/24</a:t>
            </a:r>
          </a:p>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192.168.4.0/24</a:t>
            </a:r>
          </a:p>
        </p:txBody>
      </p:sp>
      <p:sp>
        <p:nvSpPr>
          <p:cNvPr id="22" name="文本框 21"/>
          <p:cNvSpPr txBox="1"/>
          <p:nvPr/>
        </p:nvSpPr>
        <p:spPr bwMode="gray">
          <a:xfrm>
            <a:off x="908933" y="1239335"/>
            <a:ext cx="238639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Introduce direct routes.</a:t>
            </a:r>
          </a:p>
        </p:txBody>
      </p:sp>
      <p:sp>
        <p:nvSpPr>
          <p:cNvPr id="29" name="文本占位符 1"/>
          <p:cNvSpPr txBox="1">
            <a:spLocks/>
          </p:cNvSpPr>
          <p:nvPr/>
        </p:nvSpPr>
        <p:spPr bwMode="gray">
          <a:xfrm>
            <a:off x="446088" y="3716338"/>
            <a:ext cx="5463161" cy="266541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0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OSPF runs on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R1, R2, and R3.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 imports the direct routes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192.168.1.0/24, 192.168.2.0/24, 192.168.3.0/24, and 192.168.4.0/24 to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It is required that R2 and R3 learn only the routes to 192.168.1.0/24 and not the routes to the other three network segments.</a:t>
            </a:r>
          </a:p>
          <a:p>
            <a:pPr algn="l"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To meet this requirement, configure a filter-policy on R1 to filter the imported routes to be advertised.</a:t>
            </a:r>
          </a:p>
        </p:txBody>
      </p:sp>
      <p:sp>
        <p:nvSpPr>
          <p:cNvPr id="30" name="文本框 29"/>
          <p:cNvSpPr txBox="1"/>
          <p:nvPr/>
        </p:nvSpPr>
        <p:spPr bwMode="gray">
          <a:xfrm>
            <a:off x="6351000" y="2542571"/>
            <a:ext cx="5138796" cy="1631216"/>
          </a:xfrm>
          <a:prstGeom prst="rect">
            <a:avLst/>
          </a:prstGeom>
          <a:solidFill>
            <a:srgbClr val="F4FBFE"/>
          </a:solidFill>
          <a:ln>
            <a:solidFill>
              <a:srgbClr val="99DFF9"/>
            </a:solidFill>
          </a:ln>
        </p:spPr>
        <p:txBody>
          <a:bodyPr wrap="square" rtlCol="0">
            <a:noAutofit/>
          </a:bodyPr>
          <a:lstStyle/>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a:t>
            </a:r>
            <a:r>
              <a:rPr lang="en-US" sz="1400"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-prefix </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out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index</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10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permit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192.168.1.0 24</a:t>
            </a:r>
          </a:p>
          <a:p>
            <a:pPr fontAlgn="ctr">
              <a:lnSpc>
                <a:spcPts val="2400"/>
              </a:lnSpc>
            </a:pP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[R1-ospf-1]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import-route direct</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[R1-ospf-1]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filter-policy </a:t>
            </a:r>
            <a:r>
              <a:rPr lang="en-US" sz="1400"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-prefix </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out </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export</a:t>
            </a:r>
          </a:p>
        </p:txBody>
      </p:sp>
      <p:sp>
        <p:nvSpPr>
          <p:cNvPr id="31" name="文本框 30"/>
          <p:cNvSpPr txBox="1"/>
          <p:nvPr/>
        </p:nvSpPr>
        <p:spPr bwMode="gray">
          <a:xfrm>
            <a:off x="6282207" y="2112910"/>
            <a:ext cx="4345360" cy="338554"/>
          </a:xfrm>
          <a:prstGeom prst="rect">
            <a:avLst/>
          </a:prstGeom>
          <a:noFill/>
        </p:spPr>
        <p:txBody>
          <a:bodyPr wrap="square" rtlCol="0">
            <a:noAutofit/>
          </a:bodyPr>
          <a:lstStyle/>
          <a:p>
            <a:pPr fontAlgn="ctr">
              <a:spcBef>
                <a:spcPts val="0"/>
              </a:spcBef>
              <a:spcAft>
                <a:spcPts val="0"/>
              </a:spcAft>
            </a:pPr>
            <a:r>
              <a:rPr lang="en-US" sz="16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configuration of R1 is as follows:</a:t>
            </a:r>
          </a:p>
        </p:txBody>
      </p:sp>
      <p:sp>
        <p:nvSpPr>
          <p:cNvPr id="21" name="Freeform 4"/>
          <p:cNvSpPr>
            <a:spLocks/>
          </p:cNvSpPr>
          <p:nvPr/>
        </p:nvSpPr>
        <p:spPr bwMode="gray">
          <a:xfrm rot="4868255" flipV="1">
            <a:off x="1894974" y="1454233"/>
            <a:ext cx="313169" cy="556596"/>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4235824" y="1579542"/>
            <a:ext cx="1564624"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 </a:t>
            </a:r>
            <a:r>
              <a:rPr lang="en-US" altLang="zh-CN" sz="1600" b="1" dirty="0" smtClean="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a:t>
            </a:r>
            <a:r>
              <a:rPr lang="en-US" sz="1600" b="1" dirty="0" smtClean="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rea 0</a:t>
            </a:r>
            <a:endParaRPr lang="en-US"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7" name="文本占位符 1"/>
          <p:cNvSpPr txBox="1">
            <a:spLocks/>
          </p:cNvSpPr>
          <p:nvPr/>
        </p:nvSpPr>
        <p:spPr bwMode="gray">
          <a:xfrm>
            <a:off x="7301495" y="6059275"/>
            <a:ext cx="4444418" cy="322475"/>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Note: Basic network configurations are not provided.</a:t>
            </a:r>
          </a:p>
        </p:txBody>
      </p:sp>
    </p:spTree>
    <p:extLst>
      <p:ext uri="{BB962C8B-B14F-4D97-AF65-F5344CB8AC3E}">
        <p14:creationId xmlns:p14="http://schemas.microsoft.com/office/powerpoint/2010/main" val="30282941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1594177" y="410400"/>
            <a:ext cx="9827761" cy="640800"/>
          </a:xfrm>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Modifying Route Attributes</a:t>
            </a:r>
          </a:p>
        </p:txBody>
      </p:sp>
      <p:sp>
        <p:nvSpPr>
          <p:cNvPr id="16" name="文本框 15"/>
          <p:cNvSpPr txBox="1"/>
          <p:nvPr/>
        </p:nvSpPr>
        <p:spPr bwMode="gray">
          <a:xfrm>
            <a:off x="632068" y="2020173"/>
            <a:ext cx="140576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192.168.1.0/24</a:t>
            </a:r>
          </a:p>
        </p:txBody>
      </p:sp>
      <p:sp>
        <p:nvSpPr>
          <p:cNvPr id="4" name="圆角矩形 3"/>
          <p:cNvSpPr/>
          <p:nvPr/>
        </p:nvSpPr>
        <p:spPr bwMode="gray">
          <a:xfrm>
            <a:off x="2450862" y="1553628"/>
            <a:ext cx="3458387" cy="1804551"/>
          </a:xfrm>
          <a:prstGeom prst="roundRect">
            <a:avLst>
              <a:gd name="adj" fmla="val 7591"/>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95151" y="1953734"/>
            <a:ext cx="540000" cy="442800"/>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71062" y="2610838"/>
            <a:ext cx="540000" cy="4428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20807" y="2610838"/>
            <a:ext cx="540000" cy="442800"/>
          </a:xfrm>
          <a:prstGeom prst="rect">
            <a:avLst/>
          </a:prstGeom>
        </p:spPr>
      </p:pic>
      <p:cxnSp>
        <p:nvCxnSpPr>
          <p:cNvPr id="9" name="直接连接符 8"/>
          <p:cNvCxnSpPr>
            <a:stCxn id="6" idx="3"/>
            <a:endCxn id="7" idx="1"/>
          </p:cNvCxnSpPr>
          <p:nvPr/>
        </p:nvCxnSpPr>
        <p:spPr bwMode="gray">
          <a:xfrm>
            <a:off x="2735151" y="2175134"/>
            <a:ext cx="735911" cy="65710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9"/>
          <p:cNvCxnSpPr>
            <a:stCxn id="7" idx="3"/>
            <a:endCxn id="8" idx="1"/>
          </p:cNvCxnSpPr>
          <p:nvPr/>
        </p:nvCxnSpPr>
        <p:spPr bwMode="gray">
          <a:xfrm>
            <a:off x="4011062" y="2832238"/>
            <a:ext cx="110974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文本框 10"/>
          <p:cNvSpPr txBox="1"/>
          <p:nvPr/>
        </p:nvSpPr>
        <p:spPr bwMode="gray">
          <a:xfrm>
            <a:off x="2259197" y="2378863"/>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12" name="文本框 11"/>
          <p:cNvSpPr txBox="1"/>
          <p:nvPr/>
        </p:nvSpPr>
        <p:spPr bwMode="gray">
          <a:xfrm>
            <a:off x="3524762" y="3014768"/>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sp>
        <p:nvSpPr>
          <p:cNvPr id="13" name="文本框 12"/>
          <p:cNvSpPr txBox="1"/>
          <p:nvPr/>
        </p:nvSpPr>
        <p:spPr bwMode="gray">
          <a:xfrm>
            <a:off x="5175309" y="3014768"/>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cxnSp>
        <p:nvCxnSpPr>
          <p:cNvPr id="14" name="直接连接符 13"/>
          <p:cNvCxnSpPr>
            <a:endCxn id="6" idx="1"/>
          </p:cNvCxnSpPr>
          <p:nvPr/>
        </p:nvCxnSpPr>
        <p:spPr bwMode="gray">
          <a:xfrm>
            <a:off x="2009110" y="2175134"/>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直接连接符 14"/>
          <p:cNvCxnSpPr/>
          <p:nvPr/>
        </p:nvCxnSpPr>
        <p:spPr bwMode="gray">
          <a:xfrm>
            <a:off x="2009110" y="2035413"/>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 name="文本框 16"/>
          <p:cNvSpPr txBox="1"/>
          <p:nvPr/>
        </p:nvSpPr>
        <p:spPr bwMode="gray">
          <a:xfrm>
            <a:off x="963066" y="1222745"/>
            <a:ext cx="1792933"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Import direct connections.</a:t>
            </a:r>
          </a:p>
        </p:txBody>
      </p:sp>
      <p:sp>
        <p:nvSpPr>
          <p:cNvPr id="18" name="Freeform 4"/>
          <p:cNvSpPr>
            <a:spLocks/>
          </p:cNvSpPr>
          <p:nvPr/>
        </p:nvSpPr>
        <p:spPr bwMode="gray">
          <a:xfrm rot="3514436" flipV="1">
            <a:off x="1889441" y="1566395"/>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占位符 1"/>
          <p:cNvSpPr txBox="1">
            <a:spLocks/>
          </p:cNvSpPr>
          <p:nvPr/>
        </p:nvSpPr>
        <p:spPr bwMode="gray">
          <a:xfrm>
            <a:off x="446088" y="3716338"/>
            <a:ext cx="5463161" cy="266541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0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OSPF runs on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R1, R2, and R3.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R1 imports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direct route 192.168.1.0/24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to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It is required that the OSPF route 192.168.1.0/24 learned by R2 and R3 be an external Type 1 route. By default, the route is an external Type 2 route.</a:t>
            </a:r>
          </a:p>
          <a:p>
            <a:pPr algn="l"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To meet this requirement, you can use a route-policy on R1 to change the type of external routes to external Type 1 when routes are imported.</a:t>
            </a:r>
          </a:p>
        </p:txBody>
      </p:sp>
      <p:sp>
        <p:nvSpPr>
          <p:cNvPr id="20" name="文本框 19"/>
          <p:cNvSpPr txBox="1"/>
          <p:nvPr/>
        </p:nvSpPr>
        <p:spPr bwMode="gray">
          <a:xfrm>
            <a:off x="6351000" y="2542571"/>
            <a:ext cx="5138796" cy="2862322"/>
          </a:xfrm>
          <a:prstGeom prst="rect">
            <a:avLst/>
          </a:prstGeom>
          <a:solidFill>
            <a:srgbClr val="F4FBFE"/>
          </a:solidFill>
          <a:ln>
            <a:solidFill>
              <a:srgbClr val="99DFF9"/>
            </a:solidFill>
          </a:ln>
        </p:spPr>
        <p:txBody>
          <a:bodyPr wrap="square" rtlCol="0">
            <a:noAutofit/>
          </a:bodyPr>
          <a:lstStyle/>
          <a:p>
            <a:pPr fontAlgn="ctr">
              <a:lnSpc>
                <a:spcPts val="2400"/>
              </a:lnSpc>
              <a:spcBef>
                <a:spcPts val="0"/>
              </a:spcBef>
              <a:spcAft>
                <a:spcPts val="0"/>
              </a:spcAft>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 ip-prefix </a:t>
            </a: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external </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index</a:t>
            </a: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10 </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permit</a:t>
            </a: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192.168.1.0 24</a:t>
            </a:r>
          </a:p>
          <a:p>
            <a:pPr fontAlgn="ctr">
              <a:lnSpc>
                <a:spcPts val="2400"/>
              </a:lnSpc>
            </a:pP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route-policy</a:t>
            </a: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RP </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permit node </a:t>
            </a: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[R1-route-policy] </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if-match</a:t>
            </a: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ip-prefix external</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[R1-route-policy] </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apply</a:t>
            </a: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cost-type type-1</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[R1-route-policy] quit</a:t>
            </a:r>
          </a:p>
          <a:p>
            <a:pPr fontAlgn="ctr">
              <a:lnSpc>
                <a:spcPts val="2400"/>
              </a:lnSpc>
            </a:pP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ospf</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[R1-ospf-1] </a:t>
            </a:r>
            <a:r>
              <a:rPr lang="en-US" sz="1400" b="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import-route direct route-policy </a:t>
            </a: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RP</a:t>
            </a:r>
          </a:p>
        </p:txBody>
      </p:sp>
      <p:sp>
        <p:nvSpPr>
          <p:cNvPr id="21" name="文本框 20"/>
          <p:cNvSpPr txBox="1"/>
          <p:nvPr/>
        </p:nvSpPr>
        <p:spPr bwMode="gray">
          <a:xfrm>
            <a:off x="6282206" y="2112910"/>
            <a:ext cx="4261385" cy="338554"/>
          </a:xfrm>
          <a:prstGeom prst="rect">
            <a:avLst/>
          </a:prstGeom>
          <a:noFill/>
        </p:spPr>
        <p:txBody>
          <a:bodyPr wrap="square" rtlCol="0">
            <a:noAutofit/>
          </a:bodyPr>
          <a:lstStyle/>
          <a:p>
            <a:pPr fontAlgn="ctr">
              <a:spcBef>
                <a:spcPts val="0"/>
              </a:spcBef>
              <a:spcAft>
                <a:spcPts val="0"/>
              </a:spcAft>
            </a:pPr>
            <a:r>
              <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configuration of R1 is as follows:</a:t>
            </a:r>
          </a:p>
        </p:txBody>
      </p:sp>
      <p:sp>
        <p:nvSpPr>
          <p:cNvPr id="24" name="文本占位符 1"/>
          <p:cNvSpPr txBox="1">
            <a:spLocks/>
          </p:cNvSpPr>
          <p:nvPr/>
        </p:nvSpPr>
        <p:spPr bwMode="gray">
          <a:xfrm>
            <a:off x="7301495" y="6059275"/>
            <a:ext cx="4444418" cy="322475"/>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Note: Basic network configurations are not provided.</a:t>
            </a:r>
          </a:p>
        </p:txBody>
      </p:sp>
      <p:sp>
        <p:nvSpPr>
          <p:cNvPr id="25" name="文本框 24"/>
          <p:cNvSpPr txBox="1"/>
          <p:nvPr/>
        </p:nvSpPr>
        <p:spPr bwMode="gray">
          <a:xfrm>
            <a:off x="4235824" y="1579542"/>
            <a:ext cx="1564624"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 </a:t>
            </a:r>
            <a:r>
              <a:rPr lang="en-US" altLang="zh-CN" sz="1600" b="1" dirty="0" smtClean="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a:t>
            </a:r>
            <a:r>
              <a:rPr lang="en-US" sz="1600" b="1" dirty="0" smtClean="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rea 0</a:t>
            </a:r>
            <a:endParaRPr lang="en-US"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42199984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占位符 23"/>
          <p:cNvSpPr>
            <a:spLocks noGrp="1"/>
          </p:cNvSpPr>
          <p:nvPr>
            <p:ph type="body" sz="quarter" idx="10"/>
          </p:nvPr>
        </p:nvSpPr>
        <p:spPr bwMode="gray">
          <a:xfrm>
            <a:off x="6586243" y="1242452"/>
            <a:ext cx="5171809" cy="5139297"/>
          </a:xfrm>
        </p:spPr>
        <p:txBody>
          <a:bodyPr/>
          <a:lstStyle/>
          <a:p>
            <a:r>
              <a:rPr lang="en-US" altLang="zh-CN" sz="1400" dirty="0" smtClean="0">
                <a:sym typeface="Huawei Sans" panose="020C0503030203020204" pitchFamily="34" charset="0"/>
              </a:rPr>
              <a:t>Bidirectional route import refers to the process in which boundary routers in two routing domains imports routes into each other.</a:t>
            </a:r>
          </a:p>
          <a:p>
            <a:r>
              <a:rPr lang="en-US" altLang="zh-CN" sz="1400" dirty="0" smtClean="0">
                <a:sym typeface="Huawei Sans" panose="020C0503030203020204" pitchFamily="34" charset="0"/>
              </a:rPr>
              <a:t>If two border routers are on the borders of two routing domains and bidirectional route import is performed on both border routers, this is called dual-node bidirectional route import.</a:t>
            </a:r>
          </a:p>
          <a:p>
            <a:r>
              <a:rPr lang="en-US" altLang="zh-CN" sz="1400" dirty="0" smtClean="0">
                <a:sym typeface="Huawei Sans" panose="020C0503030203020204" pitchFamily="34" charset="0"/>
              </a:rPr>
              <a:t>Dual-node bidirectional route import is a typical routing model. Single-node bidirectional route import lacks redundancy. Once a single-node border router is faulty, communication between two routing domains may fail. Therefore, dual-node bidirectional route import is generally used in large-scale network deployment.</a:t>
            </a:r>
          </a:p>
          <a:p>
            <a:r>
              <a:rPr lang="en-US" altLang="zh-CN" sz="1400" dirty="0" smtClean="0">
                <a:sym typeface="Huawei Sans" panose="020C0503030203020204" pitchFamily="34" charset="0"/>
              </a:rPr>
              <a:t>Although this function enhances network reliability, it may cause problems, such as sub-optimal paths and routing loops.</a:t>
            </a:r>
          </a:p>
          <a:p>
            <a:endParaRPr lang="zh-CN" altLang="en-US" sz="1400" dirty="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Dual-Node Bidirectional Route Import</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1826149" y="2587849"/>
            <a:ext cx="1692000" cy="2559146"/>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bwMode="gray">
          <a:xfrm>
            <a:off x="415259" y="3724966"/>
            <a:ext cx="110280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5" name="组合 4"/>
          <p:cNvGrpSpPr/>
          <p:nvPr/>
        </p:nvGrpSpPr>
        <p:grpSpPr bwMode="gray">
          <a:xfrm>
            <a:off x="1492154" y="3724966"/>
            <a:ext cx="186041" cy="288179"/>
            <a:chOff x="1546746" y="3577372"/>
            <a:chExt cx="186041" cy="288179"/>
          </a:xfrm>
        </p:grpSpPr>
        <p:cxnSp>
          <p:nvCxnSpPr>
            <p:cNvPr id="6" name="直接连接符 5"/>
            <p:cNvCxnSpPr/>
            <p:nvPr/>
          </p:nvCxnSpPr>
          <p:spPr bwMode="gray">
            <a:xfrm>
              <a:off x="1546746" y="3717093"/>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 name="直接连接符 6"/>
            <p:cNvCxnSpPr/>
            <p:nvPr/>
          </p:nvCxnSpPr>
          <p:spPr bwMode="gray">
            <a:xfrm>
              <a:off x="1546746" y="3577372"/>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8" name="圆角矩形 7"/>
          <p:cNvSpPr/>
          <p:nvPr/>
        </p:nvSpPr>
        <p:spPr bwMode="gray">
          <a:xfrm>
            <a:off x="3646908" y="2587849"/>
            <a:ext cx="1692000" cy="2559146"/>
          </a:xfrm>
          <a:prstGeom prst="roundRect">
            <a:avLst>
              <a:gd name="adj" fmla="val 7591"/>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2410620" y="3674376"/>
            <a:ext cx="65075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4415096"/>
            <a:ext cx="540000" cy="442800"/>
          </a:xfrm>
          <a:prstGeom prst="rect">
            <a:avLst/>
          </a:prstGeom>
        </p:spPr>
      </p:pic>
      <p:cxnSp>
        <p:nvCxnSpPr>
          <p:cNvPr id="12" name="直接连接符 11"/>
          <p:cNvCxnSpPr>
            <a:stCxn id="20" idx="1"/>
            <a:endCxn id="11" idx="1"/>
          </p:cNvCxnSpPr>
          <p:nvPr/>
        </p:nvCxnSpPr>
        <p:spPr bwMode="gray">
          <a:xfrm>
            <a:off x="1669280" y="3858013"/>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12"/>
          <p:cNvCxnSpPr>
            <a:stCxn id="11" idx="3"/>
            <a:endCxn id="19" idx="3"/>
          </p:cNvCxnSpPr>
          <p:nvPr/>
        </p:nvCxnSpPr>
        <p:spPr bwMode="gray">
          <a:xfrm flipV="1">
            <a:off x="3852915" y="3858013"/>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 name="文本框 13"/>
          <p:cNvSpPr txBox="1"/>
          <p:nvPr/>
        </p:nvSpPr>
        <p:spPr bwMode="gray">
          <a:xfrm>
            <a:off x="1733326" y="4075695"/>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15" name="文本框 14"/>
          <p:cNvSpPr txBox="1"/>
          <p:nvPr/>
        </p:nvSpPr>
        <p:spPr bwMode="gray">
          <a:xfrm>
            <a:off x="3376961" y="2594472"/>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2858130"/>
            <a:ext cx="540000" cy="442800"/>
          </a:xfrm>
          <a:prstGeom prst="rect">
            <a:avLst/>
          </a:prstGeom>
        </p:spPr>
      </p:pic>
      <p:cxnSp>
        <p:nvCxnSpPr>
          <p:cNvPr id="17" name="直接连接符 16"/>
          <p:cNvCxnSpPr>
            <a:stCxn id="20" idx="1"/>
            <a:endCxn id="16" idx="1"/>
          </p:cNvCxnSpPr>
          <p:nvPr/>
        </p:nvCxnSpPr>
        <p:spPr bwMode="gray">
          <a:xfrm flipV="1">
            <a:off x="1669280" y="3079530"/>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直接连接符 17"/>
          <p:cNvCxnSpPr>
            <a:stCxn id="16" idx="3"/>
            <a:endCxn id="19" idx="3"/>
          </p:cNvCxnSpPr>
          <p:nvPr/>
        </p:nvCxnSpPr>
        <p:spPr bwMode="gray">
          <a:xfrm>
            <a:off x="3852915" y="3079530"/>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56550" y="3636613"/>
            <a:ext cx="540000" cy="442800"/>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69280" y="3636613"/>
            <a:ext cx="540000" cy="442800"/>
          </a:xfrm>
          <a:prstGeom prst="rect">
            <a:avLst/>
          </a:prstGeom>
        </p:spPr>
      </p:pic>
      <p:sp>
        <p:nvSpPr>
          <p:cNvPr id="21" name="文本框 20"/>
          <p:cNvSpPr txBox="1"/>
          <p:nvPr/>
        </p:nvSpPr>
        <p:spPr bwMode="gray">
          <a:xfrm>
            <a:off x="3376961" y="4830603"/>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sp>
        <p:nvSpPr>
          <p:cNvPr id="22" name="文本框 21"/>
          <p:cNvSpPr txBox="1"/>
          <p:nvPr/>
        </p:nvSpPr>
        <p:spPr bwMode="gray">
          <a:xfrm>
            <a:off x="5020596" y="4075695"/>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R4</a:t>
            </a:r>
          </a:p>
        </p:txBody>
      </p:sp>
      <p:sp>
        <p:nvSpPr>
          <p:cNvPr id="23" name="文本框 22"/>
          <p:cNvSpPr txBox="1"/>
          <p:nvPr/>
        </p:nvSpPr>
        <p:spPr bwMode="gray">
          <a:xfrm>
            <a:off x="3941687" y="3674376"/>
            <a:ext cx="58342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IS-IS</a:t>
            </a:r>
          </a:p>
        </p:txBody>
      </p:sp>
      <p:sp>
        <p:nvSpPr>
          <p:cNvPr id="26" name="Freeform 4"/>
          <p:cNvSpPr>
            <a:spLocks/>
          </p:cNvSpPr>
          <p:nvPr/>
        </p:nvSpPr>
        <p:spPr bwMode="gray">
          <a:xfrm rot="3514436" flipV="1">
            <a:off x="3440135" y="2179002"/>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4"/>
          <p:cNvSpPr>
            <a:spLocks/>
          </p:cNvSpPr>
          <p:nvPr/>
        </p:nvSpPr>
        <p:spPr bwMode="gray">
          <a:xfrm rot="3514436" flipV="1">
            <a:off x="3440136" y="3905449"/>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4"/>
          <p:cNvSpPr>
            <a:spLocks/>
          </p:cNvSpPr>
          <p:nvPr/>
        </p:nvSpPr>
        <p:spPr bwMode="invGray">
          <a:xfrm rot="14729457" flipV="1">
            <a:off x="3470962" y="3157830"/>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4"/>
          <p:cNvSpPr>
            <a:spLocks/>
          </p:cNvSpPr>
          <p:nvPr/>
        </p:nvSpPr>
        <p:spPr bwMode="invGray">
          <a:xfrm rot="14729457" flipV="1">
            <a:off x="3470962" y="4805528"/>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5682592" y="3724966"/>
            <a:ext cx="110280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10.4.4.0/24</a:t>
            </a:r>
          </a:p>
        </p:txBody>
      </p:sp>
      <p:grpSp>
        <p:nvGrpSpPr>
          <p:cNvPr id="57" name="组合 56"/>
          <p:cNvGrpSpPr/>
          <p:nvPr/>
        </p:nvGrpSpPr>
        <p:grpSpPr bwMode="gray">
          <a:xfrm>
            <a:off x="5496550" y="3724966"/>
            <a:ext cx="186041" cy="288179"/>
            <a:chOff x="5496550" y="3345358"/>
            <a:chExt cx="186041" cy="288179"/>
          </a:xfrm>
        </p:grpSpPr>
        <p:cxnSp>
          <p:nvCxnSpPr>
            <p:cNvPr id="55" name="直接连接符 54"/>
            <p:cNvCxnSpPr/>
            <p:nvPr/>
          </p:nvCxnSpPr>
          <p:spPr bwMode="gray">
            <a:xfrm>
              <a:off x="5496550" y="3485079"/>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6" name="直接连接符 55"/>
            <p:cNvCxnSpPr/>
            <p:nvPr/>
          </p:nvCxnSpPr>
          <p:spPr bwMode="gray">
            <a:xfrm>
              <a:off x="5682591" y="3345358"/>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27" name="文本框 26"/>
          <p:cNvSpPr txBox="1"/>
          <p:nvPr/>
        </p:nvSpPr>
        <p:spPr bwMode="gray">
          <a:xfrm>
            <a:off x="1108506" y="1272556"/>
            <a:ext cx="282239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Import OSPF routes to IS-IS.</a:t>
            </a:r>
          </a:p>
        </p:txBody>
      </p:sp>
      <p:sp>
        <p:nvSpPr>
          <p:cNvPr id="50" name="文本框 49"/>
          <p:cNvSpPr txBox="1"/>
          <p:nvPr/>
        </p:nvSpPr>
        <p:spPr bwMode="gray">
          <a:xfrm>
            <a:off x="1108506" y="1771652"/>
            <a:ext cx="282239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Import IS-IS routes to OSPF.</a:t>
            </a:r>
          </a:p>
        </p:txBody>
      </p:sp>
      <p:sp>
        <p:nvSpPr>
          <p:cNvPr id="59" name="Freeform 4"/>
          <p:cNvSpPr>
            <a:spLocks/>
          </p:cNvSpPr>
          <p:nvPr/>
        </p:nvSpPr>
        <p:spPr bwMode="gray">
          <a:xfrm rot="3514436" flipV="1">
            <a:off x="709241" y="1206154"/>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4"/>
          <p:cNvSpPr>
            <a:spLocks/>
          </p:cNvSpPr>
          <p:nvPr/>
        </p:nvSpPr>
        <p:spPr bwMode="invGray">
          <a:xfrm rot="14729457" flipV="1">
            <a:off x="740067" y="1633847"/>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1925145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bwMode="gray">
          <a:xfrm>
            <a:off x="415259" y="3595633"/>
            <a:ext cx="110280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2" name="组合 1"/>
          <p:cNvGrpSpPr/>
          <p:nvPr/>
        </p:nvGrpSpPr>
        <p:grpSpPr bwMode="gray">
          <a:xfrm>
            <a:off x="1492154" y="3595633"/>
            <a:ext cx="186041" cy="288179"/>
            <a:chOff x="1546746" y="3577372"/>
            <a:chExt cx="186041" cy="288179"/>
          </a:xfrm>
        </p:grpSpPr>
        <p:cxnSp>
          <p:nvCxnSpPr>
            <p:cNvPr id="46" name="直接连接符 45"/>
            <p:cNvCxnSpPr/>
            <p:nvPr/>
          </p:nvCxnSpPr>
          <p:spPr bwMode="gray">
            <a:xfrm>
              <a:off x="1546746" y="3717093"/>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7" name="直接连接符 46"/>
            <p:cNvCxnSpPr/>
            <p:nvPr/>
          </p:nvCxnSpPr>
          <p:spPr bwMode="gray">
            <a:xfrm>
              <a:off x="1546746" y="3577372"/>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34" name="圆角矩形 33"/>
          <p:cNvSpPr/>
          <p:nvPr/>
        </p:nvSpPr>
        <p:spPr bwMode="gray">
          <a:xfrm>
            <a:off x="3680821" y="2458516"/>
            <a:ext cx="1692000" cy="2559146"/>
          </a:xfrm>
          <a:prstGeom prst="roundRect">
            <a:avLst>
              <a:gd name="adj" fmla="val 7591"/>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1855186" y="2458516"/>
            <a:ext cx="1692000" cy="2559146"/>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bwMode="gray">
          <a:xfrm>
            <a:off x="6096000" y="1461396"/>
            <a:ext cx="5662052" cy="4680000"/>
          </a:xfrm>
        </p:spPr>
        <p:txBody>
          <a:bodyPr/>
          <a:lstStyle/>
          <a:p>
            <a:pPr marL="0" indent="0">
              <a:buNone/>
            </a:pPr>
            <a:r>
              <a:rPr lang="en-US" altLang="zh-CN" sz="1800" dirty="0" smtClean="0">
                <a:sym typeface="Huawei Sans" panose="020C0503030203020204" pitchFamily="34" charset="0"/>
              </a:rPr>
              <a:t>The following uses the direct route 10.1.1.0/24 as an example:</a:t>
            </a:r>
          </a:p>
          <a:p>
            <a:pPr lvl="1"/>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R1 imports the direct route 10.1.1.0/24 to OSPF.</a:t>
            </a:r>
          </a:p>
          <a:p>
            <a:pPr lvl="1"/>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R2 and R3 re-advertise bidirectional routes. R2 re-advertises the route 10.1.1.0/24 to IS-IS, and R3 learns the IS-IS route from R4.</a:t>
            </a:r>
          </a:p>
          <a:p>
            <a:pPr lvl="1"/>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For R3, the IS-IS route with preference 15 is preferred over the OSPF external route with preference 150. Therefore, the IS-IS route from R4 is preferred. The path through which R3 accesses the network segment 10.1.1.0/24 is R3 -&gt; R4 -&gt; R2 -&gt; R1, which is the second optimal path.</a:t>
            </a:r>
          </a:p>
          <a:p>
            <a:endParaRPr lang="zh-CN" altLang="en-US" sz="1800" dirty="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Suboptimal Path Problem</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2410620" y="3545043"/>
            <a:ext cx="65075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4285763"/>
            <a:ext cx="540000" cy="442800"/>
          </a:xfrm>
          <a:prstGeom prst="rect">
            <a:avLst/>
          </a:prstGeom>
        </p:spPr>
      </p:pic>
      <p:cxnSp>
        <p:nvCxnSpPr>
          <p:cNvPr id="22" name="直接连接符 21"/>
          <p:cNvCxnSpPr/>
          <p:nvPr/>
        </p:nvCxnSpPr>
        <p:spPr bwMode="gray">
          <a:xfrm>
            <a:off x="1669280" y="3728680"/>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直接连接符 22"/>
          <p:cNvCxnSpPr/>
          <p:nvPr/>
        </p:nvCxnSpPr>
        <p:spPr bwMode="gray">
          <a:xfrm flipV="1">
            <a:off x="3852915" y="3728680"/>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 name="文本框 23"/>
          <p:cNvSpPr txBox="1"/>
          <p:nvPr/>
        </p:nvSpPr>
        <p:spPr bwMode="gray">
          <a:xfrm>
            <a:off x="1773667" y="3946362"/>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25" name="文本框 24"/>
          <p:cNvSpPr txBox="1"/>
          <p:nvPr/>
        </p:nvSpPr>
        <p:spPr bwMode="gray">
          <a:xfrm>
            <a:off x="3376961" y="2465139"/>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2728797"/>
            <a:ext cx="540000" cy="442800"/>
          </a:xfrm>
          <a:prstGeom prst="rect">
            <a:avLst/>
          </a:prstGeom>
        </p:spPr>
      </p:pic>
      <p:cxnSp>
        <p:nvCxnSpPr>
          <p:cNvPr id="36" name="直接连接符 35"/>
          <p:cNvCxnSpPr/>
          <p:nvPr/>
        </p:nvCxnSpPr>
        <p:spPr bwMode="gray">
          <a:xfrm flipV="1">
            <a:off x="1669280" y="2950197"/>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0" name="直接连接符 39"/>
          <p:cNvCxnSpPr/>
          <p:nvPr/>
        </p:nvCxnSpPr>
        <p:spPr bwMode="gray">
          <a:xfrm>
            <a:off x="3852915" y="2950197"/>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56550" y="3507280"/>
            <a:ext cx="540000" cy="442800"/>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69280" y="3507280"/>
            <a:ext cx="540000" cy="442800"/>
          </a:xfrm>
          <a:prstGeom prst="rect">
            <a:avLst/>
          </a:prstGeom>
        </p:spPr>
      </p:pic>
      <p:sp>
        <p:nvSpPr>
          <p:cNvPr id="60" name="文本框 59"/>
          <p:cNvSpPr txBox="1"/>
          <p:nvPr/>
        </p:nvSpPr>
        <p:spPr bwMode="gray">
          <a:xfrm>
            <a:off x="3376961" y="470127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sp>
        <p:nvSpPr>
          <p:cNvPr id="61" name="文本框 60"/>
          <p:cNvSpPr txBox="1"/>
          <p:nvPr/>
        </p:nvSpPr>
        <p:spPr bwMode="gray">
          <a:xfrm>
            <a:off x="5020596" y="3946362"/>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R4</a:t>
            </a:r>
          </a:p>
        </p:txBody>
      </p:sp>
      <p:sp>
        <p:nvSpPr>
          <p:cNvPr id="35" name="文本框 34"/>
          <p:cNvSpPr txBox="1"/>
          <p:nvPr/>
        </p:nvSpPr>
        <p:spPr bwMode="gray">
          <a:xfrm>
            <a:off x="3941687" y="3545043"/>
            <a:ext cx="58342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IS-IS</a:t>
            </a:r>
          </a:p>
        </p:txBody>
      </p:sp>
      <p:sp>
        <p:nvSpPr>
          <p:cNvPr id="49" name="文本框 48"/>
          <p:cNvSpPr txBox="1"/>
          <p:nvPr/>
        </p:nvSpPr>
        <p:spPr bwMode="gray">
          <a:xfrm>
            <a:off x="744621" y="2863520"/>
            <a:ext cx="122459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Import direct routes.</a:t>
            </a:r>
          </a:p>
        </p:txBody>
      </p:sp>
      <p:sp>
        <p:nvSpPr>
          <p:cNvPr id="50" name="Freeform 4"/>
          <p:cNvSpPr>
            <a:spLocks/>
          </p:cNvSpPr>
          <p:nvPr/>
        </p:nvSpPr>
        <p:spPr bwMode="invGray">
          <a:xfrm rot="3514436" flipV="1">
            <a:off x="1323870" y="3168783"/>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bwMode="gray">
          <a:xfrm flipV="1">
            <a:off x="2203549" y="2855206"/>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55" name="直接连接符 54"/>
          <p:cNvCxnSpPr/>
          <p:nvPr/>
        </p:nvCxnSpPr>
        <p:spPr bwMode="gray">
          <a:xfrm>
            <a:off x="2203549" y="4136967"/>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57" name="直接连接符 56"/>
          <p:cNvCxnSpPr/>
          <p:nvPr/>
        </p:nvCxnSpPr>
        <p:spPr bwMode="gray">
          <a:xfrm>
            <a:off x="3978702" y="2865028"/>
            <a:ext cx="976973" cy="480896"/>
          </a:xfrm>
          <a:prstGeom prst="line">
            <a:avLst/>
          </a:prstGeom>
          <a:solidFill>
            <a:schemeClr val="accent1"/>
          </a:solidFill>
          <a:ln w="19050" cap="flat" cmpd="sng" algn="ctr">
            <a:solidFill>
              <a:srgbClr val="EC7061"/>
            </a:solidFill>
            <a:prstDash val="dash"/>
            <a:round/>
            <a:headEnd type="none" w="med" len="med"/>
            <a:tailEnd type="triangle" w="med" len="med"/>
          </a:ln>
          <a:effectLst/>
        </p:spPr>
      </p:cxnSp>
      <p:cxnSp>
        <p:nvCxnSpPr>
          <p:cNvPr id="66" name="直接连接符 65"/>
          <p:cNvCxnSpPr/>
          <p:nvPr/>
        </p:nvCxnSpPr>
        <p:spPr bwMode="gray">
          <a:xfrm flipV="1">
            <a:off x="3962173" y="4136967"/>
            <a:ext cx="976973" cy="480896"/>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67" name="Oval 4"/>
          <p:cNvSpPr>
            <a:spLocks noChangeAspect="1"/>
          </p:cNvSpPr>
          <p:nvPr/>
        </p:nvSpPr>
        <p:spPr bwMode="gray">
          <a:xfrm>
            <a:off x="2499440" y="2855524"/>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8" name="Oval 4"/>
          <p:cNvSpPr>
            <a:spLocks noChangeAspect="1"/>
          </p:cNvSpPr>
          <p:nvPr/>
        </p:nvSpPr>
        <p:spPr bwMode="gray">
          <a:xfrm>
            <a:off x="2499440" y="4418518"/>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3" name="Oval 4"/>
          <p:cNvSpPr>
            <a:spLocks noChangeAspect="1"/>
          </p:cNvSpPr>
          <p:nvPr/>
        </p:nvSpPr>
        <p:spPr bwMode="gray">
          <a:xfrm>
            <a:off x="630955" y="3024251"/>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4" name="Oval 4"/>
          <p:cNvSpPr>
            <a:spLocks noChangeAspect="1"/>
          </p:cNvSpPr>
          <p:nvPr/>
        </p:nvSpPr>
        <p:spPr bwMode="gray">
          <a:xfrm>
            <a:off x="4508534" y="2855524"/>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77" name="Oval 4"/>
          <p:cNvSpPr>
            <a:spLocks noChangeAspect="1"/>
          </p:cNvSpPr>
          <p:nvPr/>
        </p:nvSpPr>
        <p:spPr bwMode="gray">
          <a:xfrm>
            <a:off x="4508534" y="4422523"/>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78" name="直接连接符 77"/>
          <p:cNvCxnSpPr/>
          <p:nvPr/>
        </p:nvCxnSpPr>
        <p:spPr bwMode="gray">
          <a:xfrm>
            <a:off x="506415" y="5614283"/>
            <a:ext cx="333954" cy="0"/>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sp>
        <p:nvSpPr>
          <p:cNvPr id="79" name="文本框 78"/>
          <p:cNvSpPr txBox="1"/>
          <p:nvPr/>
        </p:nvSpPr>
        <p:spPr bwMode="gray">
          <a:xfrm>
            <a:off x="875430" y="5467973"/>
            <a:ext cx="979756" cy="307777"/>
          </a:xfrm>
          <a:prstGeom prst="rect">
            <a:avLst/>
          </a:prstGeom>
          <a:noFill/>
        </p:spPr>
        <p:txBody>
          <a:bodyPr wrap="square" rtlCol="0">
            <a:noAutofit/>
          </a:bodyPr>
          <a:lstStyle/>
          <a:p>
            <a:pPr fontAlgn="ctr">
              <a:lnSpc>
                <a:spcPct val="100000"/>
              </a:lnSpc>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OSPF LSA</a:t>
            </a:r>
          </a:p>
        </p:txBody>
      </p:sp>
      <p:cxnSp>
        <p:nvCxnSpPr>
          <p:cNvPr id="80" name="直接连接符 79"/>
          <p:cNvCxnSpPr/>
          <p:nvPr/>
        </p:nvCxnSpPr>
        <p:spPr bwMode="gray">
          <a:xfrm flipH="1">
            <a:off x="506415" y="5886963"/>
            <a:ext cx="333954" cy="0"/>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81" name="文本框 80"/>
          <p:cNvSpPr txBox="1"/>
          <p:nvPr/>
        </p:nvSpPr>
        <p:spPr bwMode="gray">
          <a:xfrm>
            <a:off x="875430" y="5740653"/>
            <a:ext cx="896399"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IS-IS LSP</a:t>
            </a:r>
          </a:p>
        </p:txBody>
      </p:sp>
      <p:sp>
        <p:nvSpPr>
          <p:cNvPr id="58" name="五边形 57"/>
          <p:cNvSpPr/>
          <p:nvPr/>
        </p:nvSpPr>
        <p:spPr bwMode="gray">
          <a:xfrm>
            <a:off x="9530862" y="116441"/>
            <a:ext cx="1321822"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Suboptimal Path</a:t>
            </a:r>
          </a:p>
        </p:txBody>
      </p:sp>
      <p:sp>
        <p:nvSpPr>
          <p:cNvPr id="62" name="燕尾形 61"/>
          <p:cNvSpPr/>
          <p:nvPr/>
        </p:nvSpPr>
        <p:spPr bwMode="gray">
          <a:xfrm>
            <a:off x="10766738" y="116441"/>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Routing Loop</a:t>
            </a:r>
          </a:p>
        </p:txBody>
      </p:sp>
      <p:sp>
        <p:nvSpPr>
          <p:cNvPr id="64" name="Freeform 4"/>
          <p:cNvSpPr>
            <a:spLocks/>
          </p:cNvSpPr>
          <p:nvPr/>
        </p:nvSpPr>
        <p:spPr bwMode="gray">
          <a:xfrm rot="3514436" flipV="1">
            <a:off x="3419114" y="2058028"/>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4"/>
          <p:cNvSpPr>
            <a:spLocks/>
          </p:cNvSpPr>
          <p:nvPr/>
        </p:nvSpPr>
        <p:spPr bwMode="gray">
          <a:xfrm rot="3514436" flipV="1">
            <a:off x="3419115" y="3784475"/>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4"/>
          <p:cNvSpPr>
            <a:spLocks/>
          </p:cNvSpPr>
          <p:nvPr/>
        </p:nvSpPr>
        <p:spPr bwMode="invGray">
          <a:xfrm rot="14729457" flipV="1">
            <a:off x="3449941" y="3036856"/>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4"/>
          <p:cNvSpPr>
            <a:spLocks/>
          </p:cNvSpPr>
          <p:nvPr/>
        </p:nvSpPr>
        <p:spPr bwMode="invGray">
          <a:xfrm rot="14729457" flipV="1">
            <a:off x="3449941" y="4684554"/>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圆角矩形 84"/>
          <p:cNvSpPr/>
          <p:nvPr/>
        </p:nvSpPr>
        <p:spPr bwMode="gray">
          <a:xfrm>
            <a:off x="2711007" y="5322521"/>
            <a:ext cx="2689757" cy="676595"/>
          </a:xfrm>
          <a:prstGeom prst="roundRect">
            <a:avLst>
              <a:gd name="adj" fmla="val 2303"/>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latinLnBrk="1">
              <a:lnSpc>
                <a:spcPts val="2200"/>
              </a:lnSpc>
              <a:spcBef>
                <a:spcPts val="0"/>
              </a:spcBef>
              <a:spcAft>
                <a:spcPts val="0"/>
              </a:spcAft>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  Proto  Pre</a:t>
            </a:r>
          </a:p>
          <a:p>
            <a:pPr fontAlgn="ctr" latinLnBrk="1">
              <a:lnSpc>
                <a:spcPts val="2200"/>
              </a:lnSpc>
              <a:spcBef>
                <a:spcPts val="0"/>
              </a:spcBef>
              <a:spcAft>
                <a:spcPts val="0"/>
              </a:spcAft>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10.1.1.0/24             ISIS    15</a:t>
            </a:r>
          </a:p>
        </p:txBody>
      </p:sp>
      <p:cxnSp>
        <p:nvCxnSpPr>
          <p:cNvPr id="86" name="直接箭头连接符 85"/>
          <p:cNvCxnSpPr/>
          <p:nvPr/>
        </p:nvCxnSpPr>
        <p:spPr bwMode="gray">
          <a:xfrm>
            <a:off x="3709734" y="4741038"/>
            <a:ext cx="346152" cy="581483"/>
          </a:xfrm>
          <a:prstGeom prst="straightConnector1">
            <a:avLst/>
          </a:prstGeom>
          <a:ln w="28575">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87" name="任意多边形 86"/>
          <p:cNvSpPr/>
          <p:nvPr/>
        </p:nvSpPr>
        <p:spPr bwMode="gray">
          <a:xfrm>
            <a:off x="1501256" y="3225473"/>
            <a:ext cx="3440821" cy="1037242"/>
          </a:xfrm>
          <a:custGeom>
            <a:avLst/>
            <a:gdLst>
              <a:gd name="connsiteX0" fmla="*/ 2429301 w 3440821"/>
              <a:gd name="connsiteY0" fmla="*/ 1037242 h 1037242"/>
              <a:gd name="connsiteX1" fmla="*/ 3439235 w 3440821"/>
              <a:gd name="connsiteY1" fmla="*/ 491331 h 1037242"/>
              <a:gd name="connsiteX2" fmla="*/ 2224585 w 3440821"/>
              <a:gd name="connsiteY2" fmla="*/ 12 h 1037242"/>
              <a:gd name="connsiteX3" fmla="*/ 709683 w 3440821"/>
              <a:gd name="connsiteY3" fmla="*/ 504979 h 1037242"/>
              <a:gd name="connsiteX4" fmla="*/ 0 w 3440821"/>
              <a:gd name="connsiteY4" fmla="*/ 518627 h 1037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0821" h="1037242">
                <a:moveTo>
                  <a:pt x="2429301" y="1037242"/>
                </a:moveTo>
                <a:cubicBezTo>
                  <a:pt x="2951327" y="850722"/>
                  <a:pt x="3473354" y="664203"/>
                  <a:pt x="3439235" y="491331"/>
                </a:cubicBezTo>
                <a:cubicBezTo>
                  <a:pt x="3405116" y="318459"/>
                  <a:pt x="2679510" y="-2263"/>
                  <a:pt x="2224585" y="12"/>
                </a:cubicBezTo>
                <a:cubicBezTo>
                  <a:pt x="1769660" y="2287"/>
                  <a:pt x="1080447" y="418543"/>
                  <a:pt x="709683" y="504979"/>
                </a:cubicBezTo>
                <a:cubicBezTo>
                  <a:pt x="338919" y="591415"/>
                  <a:pt x="169459" y="555021"/>
                  <a:pt x="0" y="518627"/>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连接符 87"/>
          <p:cNvCxnSpPr/>
          <p:nvPr/>
        </p:nvCxnSpPr>
        <p:spPr bwMode="gray">
          <a:xfrm>
            <a:off x="506415" y="6209269"/>
            <a:ext cx="333954" cy="0"/>
          </a:xfrm>
          <a:prstGeom prst="line">
            <a:avLst/>
          </a:pr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89" name="文本框 88"/>
          <p:cNvSpPr txBox="1"/>
          <p:nvPr/>
        </p:nvSpPr>
        <p:spPr bwMode="gray">
          <a:xfrm>
            <a:off x="861782" y="6082677"/>
            <a:ext cx="1849225" cy="299074"/>
          </a:xfrm>
          <a:prstGeom prst="rect">
            <a:avLst/>
          </a:prstGeom>
          <a:noFill/>
        </p:spPr>
        <p:txBody>
          <a:bodyPr wrap="square" rtlCol="0">
            <a:noAutofit/>
          </a:bodyPr>
          <a:lstStyle/>
          <a:p>
            <a:pPr fontAlgn="ctr">
              <a:lnSpc>
                <a:spcPct val="100000"/>
              </a:lnSpc>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Access traffic</a:t>
            </a:r>
          </a:p>
        </p:txBody>
      </p:sp>
    </p:spTree>
    <p:extLst>
      <p:ext uri="{BB962C8B-B14F-4D97-AF65-F5344CB8AC3E}">
        <p14:creationId xmlns:p14="http://schemas.microsoft.com/office/powerpoint/2010/main" val="17527409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Solving the Suboptimal Path Problem (1)</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圆角矩形 84"/>
          <p:cNvSpPr/>
          <p:nvPr/>
        </p:nvSpPr>
        <p:spPr bwMode="gray">
          <a:xfrm>
            <a:off x="2742746" y="5285646"/>
            <a:ext cx="2689757" cy="676595"/>
          </a:xfrm>
          <a:prstGeom prst="roundRect">
            <a:avLst>
              <a:gd name="adj" fmla="val 2303"/>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latinLnBrk="1">
              <a:lnSpc>
                <a:spcPts val="2200"/>
              </a:lnSpc>
              <a:spcBef>
                <a:spcPts val="0"/>
              </a:spcBef>
              <a:spcAft>
                <a:spcPts val="0"/>
              </a:spcAft>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  Proto  Pre</a:t>
            </a:r>
          </a:p>
          <a:p>
            <a:pPr fontAlgn="ctr" latinLnBrk="1">
              <a:lnSpc>
                <a:spcPts val="2200"/>
              </a:lnSpc>
              <a:spcBef>
                <a:spcPts val="0"/>
              </a:spcBef>
              <a:spcAft>
                <a:spcPts val="0"/>
              </a:spcAft>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10.1.1.0/24            </a:t>
            </a: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  150</a:t>
            </a:r>
          </a:p>
        </p:txBody>
      </p:sp>
      <p:sp>
        <p:nvSpPr>
          <p:cNvPr id="51" name="文本占位符 1"/>
          <p:cNvSpPr txBox="1">
            <a:spLocks/>
          </p:cNvSpPr>
          <p:nvPr/>
        </p:nvSpPr>
        <p:spPr bwMode="gray">
          <a:xfrm>
            <a:off x="6106408" y="1233231"/>
            <a:ext cx="5639505" cy="123283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Solution 1: In the IS-IS process of R3, configure a filter-policy to prevent the route 10.1.1.0/24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sent by R4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from being added to the local routing table.</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Perform the following operations on R3</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6394644" y="2911143"/>
            <a:ext cx="5345113" cy="1938992"/>
          </a:xfrm>
          <a:prstGeom prst="rect">
            <a:avLst/>
          </a:prstGeom>
          <a:solidFill>
            <a:srgbClr val="F4FBFE"/>
          </a:solidFill>
          <a:ln>
            <a:solidFill>
              <a:srgbClr val="99DFF9"/>
            </a:solidFill>
          </a:ln>
        </p:spPr>
        <p:txBody>
          <a:bodyPr wrap="square" rtlCol="0">
            <a:noAutofit/>
          </a:bodyPr>
          <a:lstStyle/>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acl</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2001</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[R3-acl-basic-2001] rule 5 deny source 10.1.1.0 0</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[R3-acl-basic-2001] rule 10 permit</a:t>
            </a:r>
          </a:p>
          <a:p>
            <a:pPr fontAlgn="ctr">
              <a:lnSpc>
                <a:spcPts val="2400"/>
              </a:lnSpc>
              <a:spcBef>
                <a:spcPts val="0"/>
              </a:spcBef>
              <a:spcAft>
                <a:spcPts val="0"/>
              </a:spcAft>
            </a:pP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[R3-isis-1] filter-policy 2001 import</a:t>
            </a:r>
          </a:p>
        </p:txBody>
      </p:sp>
      <p:sp>
        <p:nvSpPr>
          <p:cNvPr id="83" name="文本框 82"/>
          <p:cNvSpPr txBox="1"/>
          <p:nvPr/>
        </p:nvSpPr>
        <p:spPr bwMode="gray">
          <a:xfrm>
            <a:off x="415259" y="3595633"/>
            <a:ext cx="110280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84" name="组合 83"/>
          <p:cNvGrpSpPr/>
          <p:nvPr/>
        </p:nvGrpSpPr>
        <p:grpSpPr bwMode="gray">
          <a:xfrm>
            <a:off x="1492154" y="3595633"/>
            <a:ext cx="186041" cy="288179"/>
            <a:chOff x="1546746" y="3577372"/>
            <a:chExt cx="186041" cy="288179"/>
          </a:xfrm>
        </p:grpSpPr>
        <p:cxnSp>
          <p:nvCxnSpPr>
            <p:cNvPr id="90" name="直接连接符 89"/>
            <p:cNvCxnSpPr/>
            <p:nvPr/>
          </p:nvCxnSpPr>
          <p:spPr bwMode="gray">
            <a:xfrm>
              <a:off x="1546746" y="3717093"/>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1" name="直接连接符 90"/>
            <p:cNvCxnSpPr/>
            <p:nvPr/>
          </p:nvCxnSpPr>
          <p:spPr bwMode="gray">
            <a:xfrm>
              <a:off x="1546746" y="3577372"/>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92" name="圆角矩形 91"/>
          <p:cNvSpPr/>
          <p:nvPr/>
        </p:nvSpPr>
        <p:spPr bwMode="gray">
          <a:xfrm>
            <a:off x="3680821" y="2458516"/>
            <a:ext cx="1692000" cy="2559146"/>
          </a:xfrm>
          <a:prstGeom prst="roundRect">
            <a:avLst>
              <a:gd name="adj" fmla="val 7591"/>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圆角矩形 92"/>
          <p:cNvSpPr/>
          <p:nvPr/>
        </p:nvSpPr>
        <p:spPr bwMode="gray">
          <a:xfrm>
            <a:off x="1855186" y="2458516"/>
            <a:ext cx="1692000" cy="2559146"/>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2410620" y="3545043"/>
            <a:ext cx="65075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4285763"/>
            <a:ext cx="540000" cy="442800"/>
          </a:xfrm>
          <a:prstGeom prst="rect">
            <a:avLst/>
          </a:prstGeom>
        </p:spPr>
      </p:pic>
      <p:cxnSp>
        <p:nvCxnSpPr>
          <p:cNvPr id="96" name="直接连接符 95"/>
          <p:cNvCxnSpPr/>
          <p:nvPr/>
        </p:nvCxnSpPr>
        <p:spPr bwMode="gray">
          <a:xfrm>
            <a:off x="1669280" y="3728680"/>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7" name="直接连接符 96"/>
          <p:cNvCxnSpPr/>
          <p:nvPr/>
        </p:nvCxnSpPr>
        <p:spPr bwMode="gray">
          <a:xfrm flipV="1">
            <a:off x="3852915" y="3728680"/>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8" name="文本框 97"/>
          <p:cNvSpPr txBox="1"/>
          <p:nvPr/>
        </p:nvSpPr>
        <p:spPr bwMode="gray">
          <a:xfrm>
            <a:off x="1773667" y="3946362"/>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99" name="文本框 98"/>
          <p:cNvSpPr txBox="1"/>
          <p:nvPr/>
        </p:nvSpPr>
        <p:spPr bwMode="gray">
          <a:xfrm>
            <a:off x="3376961" y="2465139"/>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pic>
        <p:nvPicPr>
          <p:cNvPr id="100" name="图片 9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2728797"/>
            <a:ext cx="540000" cy="442800"/>
          </a:xfrm>
          <a:prstGeom prst="rect">
            <a:avLst/>
          </a:prstGeom>
        </p:spPr>
      </p:pic>
      <p:cxnSp>
        <p:nvCxnSpPr>
          <p:cNvPr id="101" name="直接连接符 100"/>
          <p:cNvCxnSpPr/>
          <p:nvPr/>
        </p:nvCxnSpPr>
        <p:spPr bwMode="gray">
          <a:xfrm flipV="1">
            <a:off x="1669280" y="2950197"/>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2" name="直接连接符 101"/>
          <p:cNvCxnSpPr/>
          <p:nvPr/>
        </p:nvCxnSpPr>
        <p:spPr bwMode="gray">
          <a:xfrm>
            <a:off x="3852915" y="2950197"/>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03" name="图片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56550" y="3507280"/>
            <a:ext cx="540000" cy="442800"/>
          </a:xfrm>
          <a:prstGeom prst="rect">
            <a:avLst/>
          </a:prstGeom>
        </p:spPr>
      </p:pic>
      <p:pic>
        <p:nvPicPr>
          <p:cNvPr id="104" name="图片 10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69280" y="3507280"/>
            <a:ext cx="540000" cy="442800"/>
          </a:xfrm>
          <a:prstGeom prst="rect">
            <a:avLst/>
          </a:prstGeom>
        </p:spPr>
      </p:pic>
      <p:sp>
        <p:nvSpPr>
          <p:cNvPr id="105" name="文本框 104"/>
          <p:cNvSpPr txBox="1"/>
          <p:nvPr/>
        </p:nvSpPr>
        <p:spPr bwMode="gray">
          <a:xfrm>
            <a:off x="3376961" y="470127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sp>
        <p:nvSpPr>
          <p:cNvPr id="106" name="文本框 105"/>
          <p:cNvSpPr txBox="1"/>
          <p:nvPr/>
        </p:nvSpPr>
        <p:spPr bwMode="gray">
          <a:xfrm>
            <a:off x="5020596" y="3946362"/>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R4</a:t>
            </a:r>
          </a:p>
        </p:txBody>
      </p:sp>
      <p:sp>
        <p:nvSpPr>
          <p:cNvPr id="107" name="文本框 106"/>
          <p:cNvSpPr txBox="1"/>
          <p:nvPr/>
        </p:nvSpPr>
        <p:spPr bwMode="gray">
          <a:xfrm>
            <a:off x="3941687" y="3545043"/>
            <a:ext cx="58342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IS-IS</a:t>
            </a:r>
          </a:p>
        </p:txBody>
      </p:sp>
      <p:sp>
        <p:nvSpPr>
          <p:cNvPr id="109" name="Freeform 4"/>
          <p:cNvSpPr>
            <a:spLocks/>
          </p:cNvSpPr>
          <p:nvPr/>
        </p:nvSpPr>
        <p:spPr bwMode="invGray">
          <a:xfrm rot="3514436" flipV="1">
            <a:off x="1323870" y="3168783"/>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bwMode="gray">
          <a:xfrm flipV="1">
            <a:off x="2203549" y="2855206"/>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111" name="直接连接符 110"/>
          <p:cNvCxnSpPr/>
          <p:nvPr/>
        </p:nvCxnSpPr>
        <p:spPr bwMode="gray">
          <a:xfrm>
            <a:off x="2203549" y="4136967"/>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112" name="直接连接符 111"/>
          <p:cNvCxnSpPr/>
          <p:nvPr/>
        </p:nvCxnSpPr>
        <p:spPr bwMode="gray">
          <a:xfrm>
            <a:off x="3978702" y="2865028"/>
            <a:ext cx="976973" cy="480896"/>
          </a:xfrm>
          <a:prstGeom prst="line">
            <a:avLst/>
          </a:prstGeom>
          <a:solidFill>
            <a:schemeClr val="accent1"/>
          </a:solidFill>
          <a:ln w="19050" cap="flat" cmpd="sng" algn="ctr">
            <a:solidFill>
              <a:srgbClr val="EC7061"/>
            </a:solidFill>
            <a:prstDash val="dash"/>
            <a:round/>
            <a:headEnd type="none" w="med" len="med"/>
            <a:tailEnd type="triangle" w="med" len="med"/>
          </a:ln>
          <a:effectLst/>
        </p:spPr>
      </p:cxnSp>
      <p:cxnSp>
        <p:nvCxnSpPr>
          <p:cNvPr id="113" name="直接连接符 112"/>
          <p:cNvCxnSpPr/>
          <p:nvPr/>
        </p:nvCxnSpPr>
        <p:spPr bwMode="gray">
          <a:xfrm flipV="1">
            <a:off x="3962173" y="4136967"/>
            <a:ext cx="976973" cy="480896"/>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114" name="Oval 4"/>
          <p:cNvSpPr>
            <a:spLocks noChangeAspect="1"/>
          </p:cNvSpPr>
          <p:nvPr/>
        </p:nvSpPr>
        <p:spPr bwMode="gray">
          <a:xfrm>
            <a:off x="2499440" y="2855524"/>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15" name="Oval 4"/>
          <p:cNvSpPr>
            <a:spLocks noChangeAspect="1"/>
          </p:cNvSpPr>
          <p:nvPr/>
        </p:nvSpPr>
        <p:spPr bwMode="gray">
          <a:xfrm>
            <a:off x="2499440" y="4418518"/>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17" name="Oval 4"/>
          <p:cNvSpPr>
            <a:spLocks noChangeAspect="1"/>
          </p:cNvSpPr>
          <p:nvPr/>
        </p:nvSpPr>
        <p:spPr bwMode="gray">
          <a:xfrm>
            <a:off x="4508534" y="2855524"/>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18" name="Oval 4"/>
          <p:cNvSpPr>
            <a:spLocks noChangeAspect="1"/>
          </p:cNvSpPr>
          <p:nvPr/>
        </p:nvSpPr>
        <p:spPr bwMode="gray">
          <a:xfrm>
            <a:off x="4508534" y="4422523"/>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19" name="直接连接符 118"/>
          <p:cNvCxnSpPr/>
          <p:nvPr/>
        </p:nvCxnSpPr>
        <p:spPr bwMode="gray">
          <a:xfrm>
            <a:off x="506415" y="5614283"/>
            <a:ext cx="333954" cy="0"/>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sp>
        <p:nvSpPr>
          <p:cNvPr id="120" name="文本框 119"/>
          <p:cNvSpPr txBox="1"/>
          <p:nvPr/>
        </p:nvSpPr>
        <p:spPr bwMode="gray">
          <a:xfrm>
            <a:off x="875430" y="5467973"/>
            <a:ext cx="979756"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OSPF LSA</a:t>
            </a:r>
          </a:p>
        </p:txBody>
      </p:sp>
      <p:cxnSp>
        <p:nvCxnSpPr>
          <p:cNvPr id="121" name="直接连接符 120"/>
          <p:cNvCxnSpPr/>
          <p:nvPr/>
        </p:nvCxnSpPr>
        <p:spPr bwMode="gray">
          <a:xfrm flipH="1">
            <a:off x="506415" y="5886963"/>
            <a:ext cx="333954" cy="0"/>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122" name="文本框 121"/>
          <p:cNvSpPr txBox="1"/>
          <p:nvPr/>
        </p:nvSpPr>
        <p:spPr bwMode="gray">
          <a:xfrm>
            <a:off x="875430" y="5740653"/>
            <a:ext cx="896399"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IS-IS LSP</a:t>
            </a:r>
          </a:p>
        </p:txBody>
      </p:sp>
      <p:sp>
        <p:nvSpPr>
          <p:cNvPr id="123" name="Freeform 4"/>
          <p:cNvSpPr>
            <a:spLocks/>
          </p:cNvSpPr>
          <p:nvPr/>
        </p:nvSpPr>
        <p:spPr bwMode="gray">
          <a:xfrm rot="3514436" flipV="1">
            <a:off x="3419114" y="2058028"/>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4"/>
          <p:cNvSpPr>
            <a:spLocks/>
          </p:cNvSpPr>
          <p:nvPr/>
        </p:nvSpPr>
        <p:spPr bwMode="gray">
          <a:xfrm rot="3514436" flipV="1">
            <a:off x="3419115" y="3784475"/>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4"/>
          <p:cNvSpPr>
            <a:spLocks/>
          </p:cNvSpPr>
          <p:nvPr/>
        </p:nvSpPr>
        <p:spPr bwMode="invGray">
          <a:xfrm rot="14729457" flipV="1">
            <a:off x="3449941" y="3036856"/>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4"/>
          <p:cNvSpPr>
            <a:spLocks/>
          </p:cNvSpPr>
          <p:nvPr/>
        </p:nvSpPr>
        <p:spPr bwMode="invGray">
          <a:xfrm rot="14729457" flipV="1">
            <a:off x="3449941" y="4684554"/>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0" name="直接连接符 129"/>
          <p:cNvCxnSpPr/>
          <p:nvPr/>
        </p:nvCxnSpPr>
        <p:spPr bwMode="gray">
          <a:xfrm>
            <a:off x="506415" y="6209269"/>
            <a:ext cx="333954" cy="0"/>
          </a:xfrm>
          <a:prstGeom prst="line">
            <a:avLst/>
          </a:pr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31" name="文本框 130"/>
          <p:cNvSpPr txBox="1"/>
          <p:nvPr/>
        </p:nvSpPr>
        <p:spPr bwMode="gray">
          <a:xfrm>
            <a:off x="861782" y="6082676"/>
            <a:ext cx="2199593" cy="307777"/>
          </a:xfrm>
          <a:prstGeom prst="rect">
            <a:avLst/>
          </a:prstGeom>
          <a:noFill/>
        </p:spPr>
        <p:txBody>
          <a:bodyPr wrap="square" rtlCol="0">
            <a:noAutofit/>
          </a:bodyPr>
          <a:lstStyle/>
          <a:p>
            <a:pPr fontAlgn="ctr">
              <a:lnSpc>
                <a:spcPct val="100000"/>
              </a:lnSpc>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Access traffic</a:t>
            </a:r>
          </a:p>
        </p:txBody>
      </p:sp>
      <p:cxnSp>
        <p:nvCxnSpPr>
          <p:cNvPr id="86" name="直接箭头连接符 85"/>
          <p:cNvCxnSpPr/>
          <p:nvPr/>
        </p:nvCxnSpPr>
        <p:spPr bwMode="gray">
          <a:xfrm>
            <a:off x="3741473" y="4704163"/>
            <a:ext cx="346152" cy="581483"/>
          </a:xfrm>
          <a:prstGeom prst="straightConnector1">
            <a:avLst/>
          </a:prstGeom>
          <a:ln w="28575">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53" name="任意多边形 52"/>
          <p:cNvSpPr/>
          <p:nvPr/>
        </p:nvSpPr>
        <p:spPr bwMode="gray">
          <a:xfrm>
            <a:off x="1298117" y="3912025"/>
            <a:ext cx="1970412" cy="367074"/>
          </a:xfrm>
          <a:custGeom>
            <a:avLst/>
            <a:gdLst>
              <a:gd name="connsiteX0" fmla="*/ 2429301 w 3440821"/>
              <a:gd name="connsiteY0" fmla="*/ 1037242 h 1037242"/>
              <a:gd name="connsiteX1" fmla="*/ 3439235 w 3440821"/>
              <a:gd name="connsiteY1" fmla="*/ 491331 h 1037242"/>
              <a:gd name="connsiteX2" fmla="*/ 2224585 w 3440821"/>
              <a:gd name="connsiteY2" fmla="*/ 12 h 1037242"/>
              <a:gd name="connsiteX3" fmla="*/ 709683 w 3440821"/>
              <a:gd name="connsiteY3" fmla="*/ 504979 h 1037242"/>
              <a:gd name="connsiteX4" fmla="*/ 0 w 3440821"/>
              <a:gd name="connsiteY4" fmla="*/ 518627 h 1037242"/>
              <a:gd name="connsiteX0" fmla="*/ 2429301 w 3501018"/>
              <a:gd name="connsiteY0" fmla="*/ 582973 h 582973"/>
              <a:gd name="connsiteX1" fmla="*/ 3439235 w 3501018"/>
              <a:gd name="connsiteY1" fmla="*/ 37062 h 582973"/>
              <a:gd name="connsiteX2" fmla="*/ 709683 w 3501018"/>
              <a:gd name="connsiteY2" fmla="*/ 50710 h 582973"/>
              <a:gd name="connsiteX3" fmla="*/ 0 w 3501018"/>
              <a:gd name="connsiteY3" fmla="*/ 64358 h 582973"/>
              <a:gd name="connsiteX0" fmla="*/ 2429301 w 2429301"/>
              <a:gd name="connsiteY0" fmla="*/ 532263 h 532263"/>
              <a:gd name="connsiteX1" fmla="*/ 709683 w 2429301"/>
              <a:gd name="connsiteY1" fmla="*/ 0 h 532263"/>
              <a:gd name="connsiteX2" fmla="*/ 0 w 2429301"/>
              <a:gd name="connsiteY2" fmla="*/ 13648 h 532263"/>
              <a:gd name="connsiteX0" fmla="*/ 2429301 w 2429301"/>
              <a:gd name="connsiteY0" fmla="*/ 518615 h 518615"/>
              <a:gd name="connsiteX1" fmla="*/ 0 w 2429301"/>
              <a:gd name="connsiteY1" fmla="*/ 0 h 518615"/>
              <a:gd name="connsiteX0" fmla="*/ 2429301 w 2429301"/>
              <a:gd name="connsiteY0" fmla="*/ 531659 h 531659"/>
              <a:gd name="connsiteX1" fmla="*/ 621740 w 2429301"/>
              <a:gd name="connsiteY1" fmla="*/ 0 h 531659"/>
              <a:gd name="connsiteX2" fmla="*/ 0 w 2429301"/>
              <a:gd name="connsiteY2" fmla="*/ 13044 h 531659"/>
              <a:gd name="connsiteX0" fmla="*/ 2429301 w 2429301"/>
              <a:gd name="connsiteY0" fmla="*/ 531659 h 531659"/>
              <a:gd name="connsiteX1" fmla="*/ 621740 w 2429301"/>
              <a:gd name="connsiteY1" fmla="*/ 0 h 531659"/>
              <a:gd name="connsiteX2" fmla="*/ 0 w 2429301"/>
              <a:gd name="connsiteY2" fmla="*/ 13044 h 531659"/>
              <a:gd name="connsiteX0" fmla="*/ 2429301 w 2429301"/>
              <a:gd name="connsiteY0" fmla="*/ 531659 h 531659"/>
              <a:gd name="connsiteX1" fmla="*/ 621740 w 2429301"/>
              <a:gd name="connsiteY1" fmla="*/ 0 h 531659"/>
              <a:gd name="connsiteX2" fmla="*/ 0 w 2429301"/>
              <a:gd name="connsiteY2" fmla="*/ 13044 h 531659"/>
            </a:gdLst>
            <a:ahLst/>
            <a:cxnLst>
              <a:cxn ang="0">
                <a:pos x="connsiteX0" y="connsiteY0"/>
              </a:cxn>
              <a:cxn ang="0">
                <a:pos x="connsiteX1" y="connsiteY1"/>
              </a:cxn>
              <a:cxn ang="0">
                <a:pos x="connsiteX2" y="connsiteY2"/>
              </a:cxn>
            </a:cxnLst>
            <a:rect l="l" t="t" r="r" b="b"/>
            <a:pathLst>
              <a:path w="2429301" h="531659">
                <a:moveTo>
                  <a:pt x="2429301" y="531659"/>
                </a:moveTo>
                <a:cubicBezTo>
                  <a:pt x="1818952" y="397474"/>
                  <a:pt x="1365179" y="81024"/>
                  <a:pt x="621740" y="0"/>
                </a:cubicBezTo>
                <a:cubicBezTo>
                  <a:pt x="242258" y="34726"/>
                  <a:pt x="207247" y="8696"/>
                  <a:pt x="0" y="13044"/>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五边形 53"/>
          <p:cNvSpPr/>
          <p:nvPr/>
        </p:nvSpPr>
        <p:spPr bwMode="gray">
          <a:xfrm>
            <a:off x="9530862" y="116441"/>
            <a:ext cx="1321822"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Suboptimal Path</a:t>
            </a:r>
          </a:p>
        </p:txBody>
      </p:sp>
      <p:sp>
        <p:nvSpPr>
          <p:cNvPr id="55" name="燕尾形 54"/>
          <p:cNvSpPr/>
          <p:nvPr/>
        </p:nvSpPr>
        <p:spPr bwMode="gray">
          <a:xfrm>
            <a:off x="10766738" y="116441"/>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Routing Loop</a:t>
            </a:r>
          </a:p>
        </p:txBody>
      </p:sp>
      <p:sp>
        <p:nvSpPr>
          <p:cNvPr id="56" name="文本框 55"/>
          <p:cNvSpPr txBox="1"/>
          <p:nvPr/>
        </p:nvSpPr>
        <p:spPr bwMode="gray">
          <a:xfrm>
            <a:off x="744621" y="2863520"/>
            <a:ext cx="122459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Import direct routes.</a:t>
            </a:r>
          </a:p>
        </p:txBody>
      </p:sp>
      <p:sp>
        <p:nvSpPr>
          <p:cNvPr id="57" name="Oval 4"/>
          <p:cNvSpPr>
            <a:spLocks noChangeAspect="1"/>
          </p:cNvSpPr>
          <p:nvPr/>
        </p:nvSpPr>
        <p:spPr bwMode="gray">
          <a:xfrm>
            <a:off x="630955" y="3024251"/>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Tree>
    <p:extLst>
      <p:ext uri="{BB962C8B-B14F-4D97-AF65-F5344CB8AC3E}">
        <p14:creationId xmlns:p14="http://schemas.microsoft.com/office/powerpoint/2010/main" val="16564079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Solving the Suboptimal Path Problem (2)</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占位符 1"/>
          <p:cNvSpPr txBox="1">
            <a:spLocks/>
          </p:cNvSpPr>
          <p:nvPr/>
        </p:nvSpPr>
        <p:spPr bwMode="gray">
          <a:xfrm>
            <a:off x="5772752" y="1238754"/>
            <a:ext cx="5973161" cy="177565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Solution 2: Configure an ACL on R3 to match the route 10.1.1.0/24, apply the ACL to the route-policy, and set the preference of the route that matches the ACL to 14 (higher than IS-IS). Run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preference </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ase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in the OSPF view to invoke the route-policy to change the preference of external routes.</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Perform the following operations on R3</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6181051" y="3344779"/>
            <a:ext cx="5345113" cy="2677656"/>
          </a:xfrm>
          <a:prstGeom prst="rect">
            <a:avLst/>
          </a:prstGeom>
          <a:solidFill>
            <a:srgbClr val="F4FBFE"/>
          </a:solidFill>
          <a:ln>
            <a:solidFill>
              <a:srgbClr val="99DFF9"/>
            </a:solidFill>
          </a:ln>
        </p:spPr>
        <p:txBody>
          <a:bodyPr wrap="square" rtlCol="0">
            <a:noAutofit/>
          </a:bodyPr>
          <a:lstStyle/>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acl</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2000	</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[R3-acl-basic-2000] rule permit source 10.1.1.0 0</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[R3-acl-basic-2000] quit</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[R3]route-policy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hcip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permit node 10</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[R3-route-policy] if-match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acl</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2000</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[R3-route-policy] apply preference 14</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[R3-route-policy] quit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[R3-ospf-1] preference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ase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route-policy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hcip</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2742746" y="5285646"/>
            <a:ext cx="2689757" cy="676595"/>
          </a:xfrm>
          <a:prstGeom prst="roundRect">
            <a:avLst>
              <a:gd name="adj" fmla="val 2303"/>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latinLnBrk="1">
              <a:lnSpc>
                <a:spcPts val="2200"/>
              </a:lnSpc>
              <a:spcBef>
                <a:spcPts val="0"/>
              </a:spcBef>
              <a:spcAft>
                <a:spcPts val="0"/>
              </a:spcAft>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  Proto  Pre</a:t>
            </a:r>
          </a:p>
          <a:p>
            <a:pPr fontAlgn="ctr" latinLnBrk="1">
              <a:lnSpc>
                <a:spcPts val="2200"/>
              </a:lnSpc>
              <a:spcBef>
                <a:spcPts val="0"/>
              </a:spcBef>
              <a:spcAft>
                <a:spcPts val="0"/>
              </a:spcAft>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10.1.1.0/24            </a:t>
            </a: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  14</a:t>
            </a:r>
          </a:p>
        </p:txBody>
      </p:sp>
      <p:sp>
        <p:nvSpPr>
          <p:cNvPr id="56" name="文本框 55"/>
          <p:cNvSpPr txBox="1"/>
          <p:nvPr/>
        </p:nvSpPr>
        <p:spPr bwMode="gray">
          <a:xfrm>
            <a:off x="415259" y="3595633"/>
            <a:ext cx="110280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63" name="组合 62"/>
          <p:cNvGrpSpPr/>
          <p:nvPr/>
        </p:nvGrpSpPr>
        <p:grpSpPr bwMode="gray">
          <a:xfrm>
            <a:off x="1492154" y="3595633"/>
            <a:ext cx="186041" cy="288179"/>
            <a:chOff x="1546746" y="3577372"/>
            <a:chExt cx="186041" cy="288179"/>
          </a:xfrm>
        </p:grpSpPr>
        <p:cxnSp>
          <p:nvCxnSpPr>
            <p:cNvPr id="71" name="直接连接符 70"/>
            <p:cNvCxnSpPr/>
            <p:nvPr/>
          </p:nvCxnSpPr>
          <p:spPr bwMode="gray">
            <a:xfrm>
              <a:off x="1546746" y="3717093"/>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2" name="直接连接符 71"/>
            <p:cNvCxnSpPr/>
            <p:nvPr/>
          </p:nvCxnSpPr>
          <p:spPr bwMode="gray">
            <a:xfrm>
              <a:off x="1546746" y="3577372"/>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75" name="圆角矩形 74"/>
          <p:cNvSpPr/>
          <p:nvPr/>
        </p:nvSpPr>
        <p:spPr bwMode="gray">
          <a:xfrm>
            <a:off x="3680821" y="2458516"/>
            <a:ext cx="1692000" cy="2559146"/>
          </a:xfrm>
          <a:prstGeom prst="roundRect">
            <a:avLst>
              <a:gd name="adj" fmla="val 7591"/>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bwMode="gray">
          <a:xfrm>
            <a:off x="1855186" y="2458516"/>
            <a:ext cx="1692000" cy="2559146"/>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2410620" y="3545043"/>
            <a:ext cx="65075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4285763"/>
            <a:ext cx="540000" cy="442800"/>
          </a:xfrm>
          <a:prstGeom prst="rect">
            <a:avLst/>
          </a:prstGeom>
        </p:spPr>
      </p:pic>
      <p:cxnSp>
        <p:nvCxnSpPr>
          <p:cNvPr id="87" name="直接连接符 86"/>
          <p:cNvCxnSpPr/>
          <p:nvPr/>
        </p:nvCxnSpPr>
        <p:spPr bwMode="gray">
          <a:xfrm>
            <a:off x="1669280" y="3728680"/>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0" name="直接连接符 89"/>
          <p:cNvCxnSpPr/>
          <p:nvPr/>
        </p:nvCxnSpPr>
        <p:spPr bwMode="gray">
          <a:xfrm flipV="1">
            <a:off x="3852915" y="3728680"/>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2" name="文本框 91"/>
          <p:cNvSpPr txBox="1"/>
          <p:nvPr/>
        </p:nvSpPr>
        <p:spPr bwMode="gray">
          <a:xfrm>
            <a:off x="3376961" y="2465139"/>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pic>
        <p:nvPicPr>
          <p:cNvPr id="93" name="图片 9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2728797"/>
            <a:ext cx="540000" cy="442800"/>
          </a:xfrm>
          <a:prstGeom prst="rect">
            <a:avLst/>
          </a:prstGeom>
        </p:spPr>
      </p:pic>
      <p:cxnSp>
        <p:nvCxnSpPr>
          <p:cNvPr id="94" name="直接连接符 93"/>
          <p:cNvCxnSpPr/>
          <p:nvPr/>
        </p:nvCxnSpPr>
        <p:spPr bwMode="gray">
          <a:xfrm flipV="1">
            <a:off x="1669280" y="2950197"/>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5" name="直接连接符 94"/>
          <p:cNvCxnSpPr/>
          <p:nvPr/>
        </p:nvCxnSpPr>
        <p:spPr bwMode="gray">
          <a:xfrm>
            <a:off x="3852915" y="2950197"/>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6" name="图片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56550" y="3507280"/>
            <a:ext cx="540000" cy="442800"/>
          </a:xfrm>
          <a:prstGeom prst="rect">
            <a:avLst/>
          </a:prstGeom>
        </p:spPr>
      </p:pic>
      <p:pic>
        <p:nvPicPr>
          <p:cNvPr id="97" name="图片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69280" y="3507280"/>
            <a:ext cx="540000" cy="442800"/>
          </a:xfrm>
          <a:prstGeom prst="rect">
            <a:avLst/>
          </a:prstGeom>
        </p:spPr>
      </p:pic>
      <p:sp>
        <p:nvSpPr>
          <p:cNvPr id="98" name="文本框 97"/>
          <p:cNvSpPr txBox="1"/>
          <p:nvPr/>
        </p:nvSpPr>
        <p:spPr bwMode="gray">
          <a:xfrm>
            <a:off x="3376961" y="470127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sp>
        <p:nvSpPr>
          <p:cNvPr id="99" name="文本框 98"/>
          <p:cNvSpPr txBox="1"/>
          <p:nvPr/>
        </p:nvSpPr>
        <p:spPr bwMode="gray">
          <a:xfrm>
            <a:off x="5020596" y="3946362"/>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R4</a:t>
            </a:r>
          </a:p>
        </p:txBody>
      </p:sp>
      <p:sp>
        <p:nvSpPr>
          <p:cNvPr id="100" name="文本框 99"/>
          <p:cNvSpPr txBox="1"/>
          <p:nvPr/>
        </p:nvSpPr>
        <p:spPr bwMode="gray">
          <a:xfrm>
            <a:off x="3941687" y="3545043"/>
            <a:ext cx="58342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IS-IS</a:t>
            </a:r>
          </a:p>
        </p:txBody>
      </p:sp>
      <p:sp>
        <p:nvSpPr>
          <p:cNvPr id="102" name="Freeform 4"/>
          <p:cNvSpPr>
            <a:spLocks/>
          </p:cNvSpPr>
          <p:nvPr/>
        </p:nvSpPr>
        <p:spPr bwMode="invGray">
          <a:xfrm rot="3514436" flipV="1">
            <a:off x="1323870" y="3168783"/>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直接连接符 102"/>
          <p:cNvCxnSpPr/>
          <p:nvPr/>
        </p:nvCxnSpPr>
        <p:spPr bwMode="gray">
          <a:xfrm flipV="1">
            <a:off x="2203549" y="2855206"/>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104" name="直接连接符 103"/>
          <p:cNvCxnSpPr/>
          <p:nvPr/>
        </p:nvCxnSpPr>
        <p:spPr bwMode="gray">
          <a:xfrm>
            <a:off x="2203549" y="4136967"/>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105" name="直接连接符 104"/>
          <p:cNvCxnSpPr/>
          <p:nvPr/>
        </p:nvCxnSpPr>
        <p:spPr bwMode="gray">
          <a:xfrm>
            <a:off x="3978702" y="2865028"/>
            <a:ext cx="976973" cy="480896"/>
          </a:xfrm>
          <a:prstGeom prst="line">
            <a:avLst/>
          </a:prstGeom>
          <a:solidFill>
            <a:schemeClr val="accent1"/>
          </a:solidFill>
          <a:ln w="19050" cap="flat" cmpd="sng" algn="ctr">
            <a:solidFill>
              <a:srgbClr val="EC7061"/>
            </a:solidFill>
            <a:prstDash val="dash"/>
            <a:round/>
            <a:headEnd type="none" w="med" len="med"/>
            <a:tailEnd type="triangle" w="med" len="med"/>
          </a:ln>
          <a:effectLst/>
        </p:spPr>
      </p:cxnSp>
      <p:cxnSp>
        <p:nvCxnSpPr>
          <p:cNvPr id="106" name="直接连接符 105"/>
          <p:cNvCxnSpPr/>
          <p:nvPr/>
        </p:nvCxnSpPr>
        <p:spPr bwMode="gray">
          <a:xfrm flipV="1">
            <a:off x="3962173" y="4136967"/>
            <a:ext cx="976973" cy="480896"/>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107" name="Oval 4"/>
          <p:cNvSpPr>
            <a:spLocks noChangeAspect="1"/>
          </p:cNvSpPr>
          <p:nvPr/>
        </p:nvSpPr>
        <p:spPr bwMode="gray">
          <a:xfrm>
            <a:off x="2499440" y="2855524"/>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8" name="Oval 4"/>
          <p:cNvSpPr>
            <a:spLocks noChangeAspect="1"/>
          </p:cNvSpPr>
          <p:nvPr/>
        </p:nvSpPr>
        <p:spPr bwMode="gray">
          <a:xfrm>
            <a:off x="2499440" y="4418518"/>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10" name="Oval 4"/>
          <p:cNvSpPr>
            <a:spLocks noChangeAspect="1"/>
          </p:cNvSpPr>
          <p:nvPr/>
        </p:nvSpPr>
        <p:spPr bwMode="gray">
          <a:xfrm>
            <a:off x="4508534" y="2855524"/>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11" name="Oval 4"/>
          <p:cNvSpPr>
            <a:spLocks noChangeAspect="1"/>
          </p:cNvSpPr>
          <p:nvPr/>
        </p:nvSpPr>
        <p:spPr bwMode="gray">
          <a:xfrm>
            <a:off x="4508534" y="4422523"/>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12" name="直接连接符 111"/>
          <p:cNvCxnSpPr/>
          <p:nvPr/>
        </p:nvCxnSpPr>
        <p:spPr bwMode="gray">
          <a:xfrm>
            <a:off x="506415" y="5614283"/>
            <a:ext cx="333954" cy="0"/>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sp>
        <p:nvSpPr>
          <p:cNvPr id="113" name="文本框 112"/>
          <p:cNvSpPr txBox="1"/>
          <p:nvPr/>
        </p:nvSpPr>
        <p:spPr bwMode="gray">
          <a:xfrm>
            <a:off x="875430" y="5467973"/>
            <a:ext cx="979756"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OSPF LSA</a:t>
            </a:r>
          </a:p>
        </p:txBody>
      </p:sp>
      <p:cxnSp>
        <p:nvCxnSpPr>
          <p:cNvPr id="114" name="直接连接符 113"/>
          <p:cNvCxnSpPr/>
          <p:nvPr/>
        </p:nvCxnSpPr>
        <p:spPr bwMode="gray">
          <a:xfrm flipH="1">
            <a:off x="506415" y="5886963"/>
            <a:ext cx="333954" cy="0"/>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115" name="文本框 114"/>
          <p:cNvSpPr txBox="1"/>
          <p:nvPr/>
        </p:nvSpPr>
        <p:spPr bwMode="gray">
          <a:xfrm>
            <a:off x="875430" y="5740653"/>
            <a:ext cx="896399"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IS-IS LSP</a:t>
            </a:r>
          </a:p>
        </p:txBody>
      </p:sp>
      <p:sp>
        <p:nvSpPr>
          <p:cNvPr id="116" name="Freeform 4"/>
          <p:cNvSpPr>
            <a:spLocks/>
          </p:cNvSpPr>
          <p:nvPr/>
        </p:nvSpPr>
        <p:spPr bwMode="gray">
          <a:xfrm rot="3514436" flipV="1">
            <a:off x="3419114" y="2058028"/>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4"/>
          <p:cNvSpPr>
            <a:spLocks/>
          </p:cNvSpPr>
          <p:nvPr/>
        </p:nvSpPr>
        <p:spPr bwMode="gray">
          <a:xfrm rot="3514436" flipV="1">
            <a:off x="3419115" y="3784475"/>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4"/>
          <p:cNvSpPr>
            <a:spLocks/>
          </p:cNvSpPr>
          <p:nvPr/>
        </p:nvSpPr>
        <p:spPr bwMode="invGray">
          <a:xfrm rot="14729457" flipV="1">
            <a:off x="3449941" y="3036856"/>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4"/>
          <p:cNvSpPr>
            <a:spLocks/>
          </p:cNvSpPr>
          <p:nvPr/>
        </p:nvSpPr>
        <p:spPr bwMode="invGray">
          <a:xfrm rot="14729457" flipV="1">
            <a:off x="3449941" y="4684554"/>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0" name="直接连接符 119"/>
          <p:cNvCxnSpPr/>
          <p:nvPr/>
        </p:nvCxnSpPr>
        <p:spPr bwMode="gray">
          <a:xfrm>
            <a:off x="506415" y="6209269"/>
            <a:ext cx="333954" cy="0"/>
          </a:xfrm>
          <a:prstGeom prst="line">
            <a:avLst/>
          </a:pr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21" name="文本框 120"/>
          <p:cNvSpPr txBox="1"/>
          <p:nvPr/>
        </p:nvSpPr>
        <p:spPr bwMode="gray">
          <a:xfrm>
            <a:off x="861782" y="6082677"/>
            <a:ext cx="2376040" cy="299074"/>
          </a:xfrm>
          <a:prstGeom prst="rect">
            <a:avLst/>
          </a:prstGeom>
          <a:noFill/>
        </p:spPr>
        <p:txBody>
          <a:bodyPr wrap="square" rtlCol="0">
            <a:noAutofit/>
          </a:bodyPr>
          <a:lstStyle/>
          <a:p>
            <a:pPr fontAlgn="ctr">
              <a:lnSpc>
                <a:spcPct val="100000"/>
              </a:lnSpc>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Access traffic</a:t>
            </a:r>
          </a:p>
        </p:txBody>
      </p:sp>
      <p:cxnSp>
        <p:nvCxnSpPr>
          <p:cNvPr id="127" name="直接箭头连接符 126"/>
          <p:cNvCxnSpPr/>
          <p:nvPr/>
        </p:nvCxnSpPr>
        <p:spPr bwMode="gray">
          <a:xfrm>
            <a:off x="3741473" y="4704163"/>
            <a:ext cx="346152" cy="581483"/>
          </a:xfrm>
          <a:prstGeom prst="straightConnector1">
            <a:avLst/>
          </a:prstGeom>
          <a:ln w="28575">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128" name="任意多边形 127"/>
          <p:cNvSpPr/>
          <p:nvPr/>
        </p:nvSpPr>
        <p:spPr bwMode="gray">
          <a:xfrm>
            <a:off x="1298117" y="3912025"/>
            <a:ext cx="1970412" cy="367074"/>
          </a:xfrm>
          <a:custGeom>
            <a:avLst/>
            <a:gdLst>
              <a:gd name="connsiteX0" fmla="*/ 2429301 w 3440821"/>
              <a:gd name="connsiteY0" fmla="*/ 1037242 h 1037242"/>
              <a:gd name="connsiteX1" fmla="*/ 3439235 w 3440821"/>
              <a:gd name="connsiteY1" fmla="*/ 491331 h 1037242"/>
              <a:gd name="connsiteX2" fmla="*/ 2224585 w 3440821"/>
              <a:gd name="connsiteY2" fmla="*/ 12 h 1037242"/>
              <a:gd name="connsiteX3" fmla="*/ 709683 w 3440821"/>
              <a:gd name="connsiteY3" fmla="*/ 504979 h 1037242"/>
              <a:gd name="connsiteX4" fmla="*/ 0 w 3440821"/>
              <a:gd name="connsiteY4" fmla="*/ 518627 h 1037242"/>
              <a:gd name="connsiteX0" fmla="*/ 2429301 w 3501018"/>
              <a:gd name="connsiteY0" fmla="*/ 582973 h 582973"/>
              <a:gd name="connsiteX1" fmla="*/ 3439235 w 3501018"/>
              <a:gd name="connsiteY1" fmla="*/ 37062 h 582973"/>
              <a:gd name="connsiteX2" fmla="*/ 709683 w 3501018"/>
              <a:gd name="connsiteY2" fmla="*/ 50710 h 582973"/>
              <a:gd name="connsiteX3" fmla="*/ 0 w 3501018"/>
              <a:gd name="connsiteY3" fmla="*/ 64358 h 582973"/>
              <a:gd name="connsiteX0" fmla="*/ 2429301 w 2429301"/>
              <a:gd name="connsiteY0" fmla="*/ 532263 h 532263"/>
              <a:gd name="connsiteX1" fmla="*/ 709683 w 2429301"/>
              <a:gd name="connsiteY1" fmla="*/ 0 h 532263"/>
              <a:gd name="connsiteX2" fmla="*/ 0 w 2429301"/>
              <a:gd name="connsiteY2" fmla="*/ 13648 h 532263"/>
              <a:gd name="connsiteX0" fmla="*/ 2429301 w 2429301"/>
              <a:gd name="connsiteY0" fmla="*/ 518615 h 518615"/>
              <a:gd name="connsiteX1" fmla="*/ 0 w 2429301"/>
              <a:gd name="connsiteY1" fmla="*/ 0 h 518615"/>
              <a:gd name="connsiteX0" fmla="*/ 2429301 w 2429301"/>
              <a:gd name="connsiteY0" fmla="*/ 531659 h 531659"/>
              <a:gd name="connsiteX1" fmla="*/ 621740 w 2429301"/>
              <a:gd name="connsiteY1" fmla="*/ 0 h 531659"/>
              <a:gd name="connsiteX2" fmla="*/ 0 w 2429301"/>
              <a:gd name="connsiteY2" fmla="*/ 13044 h 531659"/>
              <a:gd name="connsiteX0" fmla="*/ 2429301 w 2429301"/>
              <a:gd name="connsiteY0" fmla="*/ 531659 h 531659"/>
              <a:gd name="connsiteX1" fmla="*/ 621740 w 2429301"/>
              <a:gd name="connsiteY1" fmla="*/ 0 h 531659"/>
              <a:gd name="connsiteX2" fmla="*/ 0 w 2429301"/>
              <a:gd name="connsiteY2" fmla="*/ 13044 h 531659"/>
              <a:gd name="connsiteX0" fmla="*/ 2429301 w 2429301"/>
              <a:gd name="connsiteY0" fmla="*/ 531659 h 531659"/>
              <a:gd name="connsiteX1" fmla="*/ 621740 w 2429301"/>
              <a:gd name="connsiteY1" fmla="*/ 0 h 531659"/>
              <a:gd name="connsiteX2" fmla="*/ 0 w 2429301"/>
              <a:gd name="connsiteY2" fmla="*/ 13044 h 531659"/>
            </a:gdLst>
            <a:ahLst/>
            <a:cxnLst>
              <a:cxn ang="0">
                <a:pos x="connsiteX0" y="connsiteY0"/>
              </a:cxn>
              <a:cxn ang="0">
                <a:pos x="connsiteX1" y="connsiteY1"/>
              </a:cxn>
              <a:cxn ang="0">
                <a:pos x="connsiteX2" y="connsiteY2"/>
              </a:cxn>
            </a:cxnLst>
            <a:rect l="l" t="t" r="r" b="b"/>
            <a:pathLst>
              <a:path w="2429301" h="531659">
                <a:moveTo>
                  <a:pt x="2429301" y="531659"/>
                </a:moveTo>
                <a:cubicBezTo>
                  <a:pt x="1818952" y="397474"/>
                  <a:pt x="1365179" y="81024"/>
                  <a:pt x="621740" y="0"/>
                </a:cubicBezTo>
                <a:cubicBezTo>
                  <a:pt x="242258" y="34726"/>
                  <a:pt x="207247" y="8696"/>
                  <a:pt x="0" y="13044"/>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五边形 53"/>
          <p:cNvSpPr/>
          <p:nvPr/>
        </p:nvSpPr>
        <p:spPr bwMode="gray">
          <a:xfrm>
            <a:off x="9530862" y="116441"/>
            <a:ext cx="1321822"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Suboptimal Path</a:t>
            </a:r>
          </a:p>
        </p:txBody>
      </p:sp>
      <p:sp>
        <p:nvSpPr>
          <p:cNvPr id="55" name="燕尾形 54"/>
          <p:cNvSpPr/>
          <p:nvPr/>
        </p:nvSpPr>
        <p:spPr bwMode="gray">
          <a:xfrm>
            <a:off x="10766738" y="116441"/>
            <a:ext cx="1260000"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Routing Loop</a:t>
            </a:r>
          </a:p>
        </p:txBody>
      </p:sp>
      <p:sp>
        <p:nvSpPr>
          <p:cNvPr id="57" name="文本框 56"/>
          <p:cNvSpPr txBox="1"/>
          <p:nvPr/>
        </p:nvSpPr>
        <p:spPr bwMode="gray">
          <a:xfrm>
            <a:off x="744621" y="2863520"/>
            <a:ext cx="122459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Import direct routes.</a:t>
            </a:r>
          </a:p>
        </p:txBody>
      </p:sp>
      <p:sp>
        <p:nvSpPr>
          <p:cNvPr id="58" name="Oval 4"/>
          <p:cNvSpPr>
            <a:spLocks noChangeAspect="1"/>
          </p:cNvSpPr>
          <p:nvPr/>
        </p:nvSpPr>
        <p:spPr bwMode="gray">
          <a:xfrm>
            <a:off x="630955" y="3024251"/>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9" name="文本框 58"/>
          <p:cNvSpPr txBox="1"/>
          <p:nvPr/>
        </p:nvSpPr>
        <p:spPr bwMode="gray">
          <a:xfrm>
            <a:off x="1773667" y="3946362"/>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Tree>
    <p:extLst>
      <p:ext uri="{BB962C8B-B14F-4D97-AF65-F5344CB8AC3E}">
        <p14:creationId xmlns:p14="http://schemas.microsoft.com/office/powerpoint/2010/main" val="2202748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Routing Loops</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五边形 2"/>
          <p:cNvSpPr/>
          <p:nvPr/>
        </p:nvSpPr>
        <p:spPr bwMode="gray">
          <a:xfrm>
            <a:off x="9592684" y="116441"/>
            <a:ext cx="126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Suboptimal Path</a:t>
            </a:r>
          </a:p>
        </p:txBody>
      </p:sp>
      <p:sp>
        <p:nvSpPr>
          <p:cNvPr id="4" name="燕尾形 3"/>
          <p:cNvSpPr/>
          <p:nvPr/>
        </p:nvSpPr>
        <p:spPr bwMode="gray">
          <a:xfrm>
            <a:off x="10766738" y="116441"/>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Routing Loop</a:t>
            </a:r>
          </a:p>
        </p:txBody>
      </p:sp>
      <p:sp>
        <p:nvSpPr>
          <p:cNvPr id="5" name="文本框 4"/>
          <p:cNvSpPr txBox="1"/>
          <p:nvPr/>
        </p:nvSpPr>
        <p:spPr bwMode="gray">
          <a:xfrm>
            <a:off x="415259" y="3589144"/>
            <a:ext cx="110280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6" name="组合 5"/>
          <p:cNvGrpSpPr/>
          <p:nvPr/>
        </p:nvGrpSpPr>
        <p:grpSpPr bwMode="gray">
          <a:xfrm>
            <a:off x="1492154" y="3589144"/>
            <a:ext cx="186041" cy="288179"/>
            <a:chOff x="1546746" y="3577372"/>
            <a:chExt cx="186041" cy="288179"/>
          </a:xfrm>
        </p:grpSpPr>
        <p:cxnSp>
          <p:nvCxnSpPr>
            <p:cNvPr id="7" name="直接连接符 6"/>
            <p:cNvCxnSpPr/>
            <p:nvPr/>
          </p:nvCxnSpPr>
          <p:spPr bwMode="gray">
            <a:xfrm>
              <a:off x="1546746" y="3717093"/>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 name="直接连接符 7"/>
            <p:cNvCxnSpPr/>
            <p:nvPr/>
          </p:nvCxnSpPr>
          <p:spPr bwMode="gray">
            <a:xfrm>
              <a:off x="1546746" y="3577372"/>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9" name="圆角矩形 8"/>
          <p:cNvSpPr/>
          <p:nvPr/>
        </p:nvSpPr>
        <p:spPr bwMode="gray">
          <a:xfrm>
            <a:off x="3680821" y="2452027"/>
            <a:ext cx="1692000" cy="2559146"/>
          </a:xfrm>
          <a:prstGeom prst="roundRect">
            <a:avLst>
              <a:gd name="adj" fmla="val 7591"/>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1855186" y="2452027"/>
            <a:ext cx="1692000" cy="2559146"/>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2410620" y="3538554"/>
            <a:ext cx="65075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4279274"/>
            <a:ext cx="540000" cy="442800"/>
          </a:xfrm>
          <a:prstGeom prst="rect">
            <a:avLst/>
          </a:prstGeom>
        </p:spPr>
      </p:pic>
      <p:cxnSp>
        <p:nvCxnSpPr>
          <p:cNvPr id="13" name="直接连接符 12"/>
          <p:cNvCxnSpPr>
            <a:stCxn id="21" idx="1"/>
            <a:endCxn id="12" idx="1"/>
          </p:cNvCxnSpPr>
          <p:nvPr/>
        </p:nvCxnSpPr>
        <p:spPr bwMode="gray">
          <a:xfrm>
            <a:off x="1669280" y="3722191"/>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 name="直接连接符 13"/>
          <p:cNvCxnSpPr>
            <a:stCxn id="12" idx="3"/>
            <a:endCxn id="20" idx="3"/>
          </p:cNvCxnSpPr>
          <p:nvPr/>
        </p:nvCxnSpPr>
        <p:spPr bwMode="gray">
          <a:xfrm flipV="1">
            <a:off x="3852915" y="3722191"/>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 name="文本框 15"/>
          <p:cNvSpPr txBox="1"/>
          <p:nvPr/>
        </p:nvSpPr>
        <p:spPr bwMode="gray">
          <a:xfrm>
            <a:off x="3376961" y="245865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2722308"/>
            <a:ext cx="540000" cy="442800"/>
          </a:xfrm>
          <a:prstGeom prst="rect">
            <a:avLst/>
          </a:prstGeom>
        </p:spPr>
      </p:pic>
      <p:cxnSp>
        <p:nvCxnSpPr>
          <p:cNvPr id="18" name="直接连接符 17"/>
          <p:cNvCxnSpPr>
            <a:stCxn id="21" idx="1"/>
            <a:endCxn id="17" idx="1"/>
          </p:cNvCxnSpPr>
          <p:nvPr/>
        </p:nvCxnSpPr>
        <p:spPr bwMode="gray">
          <a:xfrm flipV="1">
            <a:off x="1669280" y="2943708"/>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直接连接符 18"/>
          <p:cNvCxnSpPr>
            <a:stCxn id="17" idx="3"/>
            <a:endCxn id="20" idx="3"/>
          </p:cNvCxnSpPr>
          <p:nvPr/>
        </p:nvCxnSpPr>
        <p:spPr bwMode="gray">
          <a:xfrm>
            <a:off x="3852915" y="2943708"/>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56550" y="3500791"/>
            <a:ext cx="540000" cy="442800"/>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69280" y="3500791"/>
            <a:ext cx="540000" cy="442800"/>
          </a:xfrm>
          <a:prstGeom prst="rect">
            <a:avLst/>
          </a:prstGeom>
        </p:spPr>
      </p:pic>
      <p:sp>
        <p:nvSpPr>
          <p:cNvPr id="22" name="文本框 21"/>
          <p:cNvSpPr txBox="1"/>
          <p:nvPr/>
        </p:nvSpPr>
        <p:spPr bwMode="gray">
          <a:xfrm>
            <a:off x="3376961" y="4694781"/>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sp>
        <p:nvSpPr>
          <p:cNvPr id="23" name="文本框 22"/>
          <p:cNvSpPr txBox="1"/>
          <p:nvPr/>
        </p:nvSpPr>
        <p:spPr bwMode="gray">
          <a:xfrm>
            <a:off x="5020596" y="3939873"/>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R4</a:t>
            </a:r>
          </a:p>
        </p:txBody>
      </p:sp>
      <p:sp>
        <p:nvSpPr>
          <p:cNvPr id="24" name="文本框 23"/>
          <p:cNvSpPr txBox="1"/>
          <p:nvPr/>
        </p:nvSpPr>
        <p:spPr bwMode="gray">
          <a:xfrm>
            <a:off x="3941687" y="3538554"/>
            <a:ext cx="58342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IS-IS</a:t>
            </a:r>
          </a:p>
        </p:txBody>
      </p:sp>
      <p:sp>
        <p:nvSpPr>
          <p:cNvPr id="26" name="Freeform 4"/>
          <p:cNvSpPr>
            <a:spLocks/>
          </p:cNvSpPr>
          <p:nvPr/>
        </p:nvSpPr>
        <p:spPr bwMode="invGray">
          <a:xfrm rot="3514436" flipV="1">
            <a:off x="1323870" y="3162294"/>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p:nvPr/>
        </p:nvCxnSpPr>
        <p:spPr bwMode="gray">
          <a:xfrm flipV="1">
            <a:off x="2203549" y="2848717"/>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28" name="直接连接符 27"/>
          <p:cNvCxnSpPr/>
          <p:nvPr/>
        </p:nvCxnSpPr>
        <p:spPr bwMode="gray">
          <a:xfrm>
            <a:off x="2203549" y="4130478"/>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29" name="直接连接符 28"/>
          <p:cNvCxnSpPr/>
          <p:nvPr/>
        </p:nvCxnSpPr>
        <p:spPr bwMode="gray">
          <a:xfrm>
            <a:off x="3978702" y="2858539"/>
            <a:ext cx="976973" cy="480896"/>
          </a:xfrm>
          <a:prstGeom prst="line">
            <a:avLst/>
          </a:prstGeom>
          <a:solidFill>
            <a:schemeClr val="accent1"/>
          </a:solidFill>
          <a:ln w="19050" cap="flat" cmpd="sng" algn="ctr">
            <a:solidFill>
              <a:srgbClr val="EC7061"/>
            </a:solidFill>
            <a:prstDash val="dash"/>
            <a:round/>
            <a:headEnd type="none" w="med" len="med"/>
            <a:tailEnd type="triangle" w="med" len="med"/>
          </a:ln>
          <a:effectLst/>
        </p:spPr>
      </p:cxnSp>
      <p:cxnSp>
        <p:nvCxnSpPr>
          <p:cNvPr id="30" name="直接连接符 29"/>
          <p:cNvCxnSpPr/>
          <p:nvPr/>
        </p:nvCxnSpPr>
        <p:spPr bwMode="gray">
          <a:xfrm flipV="1">
            <a:off x="3962173" y="4130478"/>
            <a:ext cx="976973" cy="480896"/>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31" name="Oval 4"/>
          <p:cNvSpPr>
            <a:spLocks noChangeAspect="1"/>
          </p:cNvSpPr>
          <p:nvPr/>
        </p:nvSpPr>
        <p:spPr bwMode="gray">
          <a:xfrm>
            <a:off x="2499440" y="2849035"/>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2" name="Oval 4"/>
          <p:cNvSpPr>
            <a:spLocks noChangeAspect="1"/>
          </p:cNvSpPr>
          <p:nvPr/>
        </p:nvSpPr>
        <p:spPr bwMode="gray">
          <a:xfrm>
            <a:off x="2499440" y="4412029"/>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4" name="Oval 4"/>
          <p:cNvSpPr>
            <a:spLocks noChangeAspect="1"/>
          </p:cNvSpPr>
          <p:nvPr/>
        </p:nvSpPr>
        <p:spPr bwMode="gray">
          <a:xfrm>
            <a:off x="4508534" y="2849035"/>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35" name="Oval 4"/>
          <p:cNvSpPr>
            <a:spLocks noChangeAspect="1"/>
          </p:cNvSpPr>
          <p:nvPr/>
        </p:nvSpPr>
        <p:spPr bwMode="gray">
          <a:xfrm>
            <a:off x="4508534" y="4416034"/>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36" name="直接连接符 35"/>
          <p:cNvCxnSpPr/>
          <p:nvPr/>
        </p:nvCxnSpPr>
        <p:spPr bwMode="gray">
          <a:xfrm>
            <a:off x="656593" y="5614283"/>
            <a:ext cx="333954" cy="0"/>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sp>
        <p:nvSpPr>
          <p:cNvPr id="37" name="文本框 36"/>
          <p:cNvSpPr txBox="1"/>
          <p:nvPr/>
        </p:nvSpPr>
        <p:spPr bwMode="gray">
          <a:xfrm>
            <a:off x="1025608" y="5467973"/>
            <a:ext cx="979756"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OSPF LSA</a:t>
            </a:r>
          </a:p>
        </p:txBody>
      </p:sp>
      <p:cxnSp>
        <p:nvCxnSpPr>
          <p:cNvPr id="38" name="直接连接符 37"/>
          <p:cNvCxnSpPr/>
          <p:nvPr/>
        </p:nvCxnSpPr>
        <p:spPr bwMode="gray">
          <a:xfrm flipH="1">
            <a:off x="656593" y="5886963"/>
            <a:ext cx="333954" cy="0"/>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39" name="文本框 38"/>
          <p:cNvSpPr txBox="1"/>
          <p:nvPr/>
        </p:nvSpPr>
        <p:spPr bwMode="gray">
          <a:xfrm>
            <a:off x="1025608" y="5740653"/>
            <a:ext cx="896399"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IS-IS LSP</a:t>
            </a:r>
          </a:p>
        </p:txBody>
      </p:sp>
      <p:sp>
        <p:nvSpPr>
          <p:cNvPr id="40" name="Freeform 4"/>
          <p:cNvSpPr>
            <a:spLocks/>
          </p:cNvSpPr>
          <p:nvPr/>
        </p:nvSpPr>
        <p:spPr bwMode="gray">
          <a:xfrm rot="3514436" flipV="1">
            <a:off x="3419114" y="2051539"/>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4"/>
          <p:cNvSpPr>
            <a:spLocks/>
          </p:cNvSpPr>
          <p:nvPr/>
        </p:nvSpPr>
        <p:spPr bwMode="gray">
          <a:xfrm rot="3514436" flipV="1">
            <a:off x="3419115" y="3777986"/>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4"/>
          <p:cNvSpPr>
            <a:spLocks/>
          </p:cNvSpPr>
          <p:nvPr/>
        </p:nvSpPr>
        <p:spPr bwMode="invGray">
          <a:xfrm rot="14729457" flipV="1">
            <a:off x="3449941" y="3030367"/>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4"/>
          <p:cNvSpPr>
            <a:spLocks/>
          </p:cNvSpPr>
          <p:nvPr/>
        </p:nvSpPr>
        <p:spPr bwMode="invGray">
          <a:xfrm rot="14729457" flipV="1">
            <a:off x="3449941" y="4678065"/>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p:nvPr/>
        </p:nvCxnSpPr>
        <p:spPr bwMode="gray">
          <a:xfrm>
            <a:off x="2312807" y="3846837"/>
            <a:ext cx="976973" cy="480896"/>
          </a:xfrm>
          <a:prstGeom prst="line">
            <a:avLst/>
          </a:prstGeom>
          <a:solidFill>
            <a:schemeClr val="accent1"/>
          </a:solidFill>
          <a:ln w="19050" cap="flat" cmpd="sng" algn="ctr">
            <a:solidFill>
              <a:srgbClr val="EC7061"/>
            </a:solidFill>
            <a:prstDash val="solid"/>
            <a:round/>
            <a:headEnd type="triangle" w="med" len="med"/>
            <a:tailEnd type="none" w="med" len="med"/>
          </a:ln>
          <a:effectLst/>
        </p:spPr>
      </p:cxnSp>
      <p:cxnSp>
        <p:nvCxnSpPr>
          <p:cNvPr id="51" name="直接连接符 50"/>
          <p:cNvCxnSpPr/>
          <p:nvPr/>
        </p:nvCxnSpPr>
        <p:spPr bwMode="gray">
          <a:xfrm flipV="1">
            <a:off x="2298052" y="3107938"/>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sp>
        <p:nvSpPr>
          <p:cNvPr id="52" name="Oval 4"/>
          <p:cNvSpPr>
            <a:spLocks noChangeAspect="1"/>
          </p:cNvSpPr>
          <p:nvPr/>
        </p:nvSpPr>
        <p:spPr bwMode="gray">
          <a:xfrm>
            <a:off x="2825093" y="3896174"/>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53" name="Oval 4"/>
          <p:cNvSpPr>
            <a:spLocks noChangeAspect="1"/>
          </p:cNvSpPr>
          <p:nvPr/>
        </p:nvSpPr>
        <p:spPr bwMode="gray">
          <a:xfrm>
            <a:off x="2825093" y="3350177"/>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54" name="文本占位符 1"/>
          <p:cNvSpPr txBox="1">
            <a:spLocks/>
          </p:cNvSpPr>
          <p:nvPr/>
        </p:nvSpPr>
        <p:spPr bwMode="gray">
          <a:xfrm>
            <a:off x="6106407" y="1569136"/>
            <a:ext cx="5586119" cy="447929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Scenario description:</a:t>
            </a:r>
          </a:p>
          <a:p>
            <a:pPr marL="745939"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Import the direct route 10.1.1.0/24 to OSPF on R1.</a:t>
            </a:r>
          </a:p>
          <a:p>
            <a:pPr marL="745939"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OSPF on R1, R2, and R3. The route to the network segment 10.1.1.0/24 is advertised in the entire OSPF area.</a:t>
            </a:r>
          </a:p>
          <a:p>
            <a:pPr marL="745939"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R2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re-advertise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bidirectional routes.</a:t>
            </a:r>
          </a:p>
          <a:p>
            <a:pPr marL="745939"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IS-IS on R2, R3, and R4. The route to the network segment 10.1.1.0/24 is advertised in the entire IS-IS domain.</a:t>
            </a:r>
          </a:p>
          <a:p>
            <a:pPr marL="745939"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R3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re-advertises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bidirectional routes.</a:t>
            </a:r>
          </a:p>
          <a:p>
            <a:pPr marL="745939"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route destined for the network segment 10.1.1.0/24 is advertised to the OSPF area again, forming a routing loop.</a:t>
            </a:r>
          </a:p>
        </p:txBody>
      </p:sp>
      <p:sp>
        <p:nvSpPr>
          <p:cNvPr id="49" name="圆角矩形 48"/>
          <p:cNvSpPr/>
          <p:nvPr/>
        </p:nvSpPr>
        <p:spPr bwMode="gray">
          <a:xfrm>
            <a:off x="2711007" y="5322521"/>
            <a:ext cx="2689757" cy="676595"/>
          </a:xfrm>
          <a:prstGeom prst="roundRect">
            <a:avLst>
              <a:gd name="adj" fmla="val 2303"/>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latinLnBrk="1">
              <a:lnSpc>
                <a:spcPts val="2200"/>
              </a:lnSpc>
              <a:spcBef>
                <a:spcPts val="0"/>
              </a:spcBef>
              <a:spcAft>
                <a:spcPts val="0"/>
              </a:spcAft>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  Proto  Pre</a:t>
            </a:r>
          </a:p>
          <a:p>
            <a:pPr fontAlgn="ctr" latinLnBrk="1">
              <a:lnSpc>
                <a:spcPts val="2200"/>
              </a:lnSpc>
              <a:spcBef>
                <a:spcPts val="0"/>
              </a:spcBef>
              <a:spcAft>
                <a:spcPts val="0"/>
              </a:spcAft>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10.1.1.0/24             ISIS    15</a:t>
            </a:r>
          </a:p>
        </p:txBody>
      </p:sp>
      <p:cxnSp>
        <p:nvCxnSpPr>
          <p:cNvPr id="55" name="直接箭头连接符 54"/>
          <p:cNvCxnSpPr/>
          <p:nvPr/>
        </p:nvCxnSpPr>
        <p:spPr bwMode="gray">
          <a:xfrm>
            <a:off x="3709734" y="4741038"/>
            <a:ext cx="346152" cy="581483"/>
          </a:xfrm>
          <a:prstGeom prst="straightConnector1">
            <a:avLst/>
          </a:prstGeom>
          <a:ln w="28575">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bwMode="gray">
          <a:xfrm>
            <a:off x="744621" y="2863520"/>
            <a:ext cx="122459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Import direct routes.</a:t>
            </a:r>
          </a:p>
        </p:txBody>
      </p:sp>
      <p:sp>
        <p:nvSpPr>
          <p:cNvPr id="57" name="Oval 4"/>
          <p:cNvSpPr>
            <a:spLocks noChangeAspect="1"/>
          </p:cNvSpPr>
          <p:nvPr/>
        </p:nvSpPr>
        <p:spPr bwMode="gray">
          <a:xfrm>
            <a:off x="630955" y="3024251"/>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8" name="文本框 57"/>
          <p:cNvSpPr txBox="1"/>
          <p:nvPr/>
        </p:nvSpPr>
        <p:spPr bwMode="gray">
          <a:xfrm>
            <a:off x="1773667" y="3946362"/>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Tree>
    <p:extLst>
      <p:ext uri="{BB962C8B-B14F-4D97-AF65-F5344CB8AC3E}">
        <p14:creationId xmlns:p14="http://schemas.microsoft.com/office/powerpoint/2010/main" val="34444279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Routing Control Overview</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 Control Tool</a:t>
            </a:r>
          </a:p>
          <a:p>
            <a:pPr lvl="1"/>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 Matching Tool</a:t>
            </a:r>
          </a:p>
          <a:p>
            <a:pPr lvl="1"/>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Route-Policy</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 Control Cases</a:t>
            </a: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5217214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Preventing Routing Loops (1)</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占位符 1"/>
          <p:cNvSpPr txBox="1">
            <a:spLocks/>
          </p:cNvSpPr>
          <p:nvPr/>
        </p:nvSpPr>
        <p:spPr bwMode="gray">
          <a:xfrm>
            <a:off x="6106408" y="1242564"/>
            <a:ext cx="5639505" cy="123283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Solution 1: Configure a route-policy on R3 to filter out the route destined for 10.1.1.0/24 when OSPF imports IS-IS routes.</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Perform the following operations on R3</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6400799" y="2884787"/>
            <a:ext cx="5345113" cy="3170099"/>
          </a:xfrm>
          <a:prstGeom prst="rect">
            <a:avLst/>
          </a:prstGeom>
          <a:solidFill>
            <a:srgbClr val="F4FBFE"/>
          </a:solidFill>
          <a:ln>
            <a:solidFill>
              <a:srgbClr val="99DFF9"/>
            </a:solidFill>
          </a:ln>
        </p:spPr>
        <p:txBody>
          <a:bodyPr wrap="square" rtlCol="0">
            <a:noAutofit/>
          </a:bodyPr>
          <a:lstStyle/>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acl</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2001</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[R3-acl-basic-2001] rule 5 deny source 10.1.1.0 0</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[R3-acl-basic-2001] rule 10 permit</a:t>
            </a:r>
          </a:p>
          <a:p>
            <a:pPr fontAlgn="ctr">
              <a:lnSpc>
                <a:spcPts val="2400"/>
              </a:lnSpc>
              <a:spcBef>
                <a:spcPts val="0"/>
              </a:spcBef>
              <a:spcAft>
                <a:spcPts val="0"/>
              </a:spcAft>
            </a:pP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 route-policy RP permit node 10</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[R3-route-policy] if-match 2001</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[R3-route-policy] quit</a:t>
            </a:r>
          </a:p>
          <a:p>
            <a:pPr fontAlgn="ctr">
              <a:lnSpc>
                <a:spcPts val="2400"/>
              </a:lnSpc>
            </a:pP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[R3-ospf-1] import-route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 route-policy RP</a:t>
            </a:r>
          </a:p>
        </p:txBody>
      </p:sp>
      <p:sp>
        <p:nvSpPr>
          <p:cNvPr id="58" name="文本框 57"/>
          <p:cNvSpPr txBox="1"/>
          <p:nvPr/>
        </p:nvSpPr>
        <p:spPr bwMode="gray">
          <a:xfrm>
            <a:off x="415259" y="3589144"/>
            <a:ext cx="110280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63" name="组合 62"/>
          <p:cNvGrpSpPr/>
          <p:nvPr/>
        </p:nvGrpSpPr>
        <p:grpSpPr bwMode="gray">
          <a:xfrm>
            <a:off x="1492154" y="3589144"/>
            <a:ext cx="186041" cy="288179"/>
            <a:chOff x="1546746" y="3577372"/>
            <a:chExt cx="186041" cy="288179"/>
          </a:xfrm>
        </p:grpSpPr>
        <p:cxnSp>
          <p:nvCxnSpPr>
            <p:cNvPr id="64" name="直接连接符 63"/>
            <p:cNvCxnSpPr/>
            <p:nvPr/>
          </p:nvCxnSpPr>
          <p:spPr bwMode="gray">
            <a:xfrm>
              <a:off x="1546746" y="3717093"/>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1" name="直接连接符 70"/>
            <p:cNvCxnSpPr/>
            <p:nvPr/>
          </p:nvCxnSpPr>
          <p:spPr bwMode="gray">
            <a:xfrm>
              <a:off x="1546746" y="3577372"/>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75" name="圆角矩形 74"/>
          <p:cNvSpPr/>
          <p:nvPr/>
        </p:nvSpPr>
        <p:spPr bwMode="gray">
          <a:xfrm>
            <a:off x="3680821" y="2452027"/>
            <a:ext cx="1692000" cy="2559146"/>
          </a:xfrm>
          <a:prstGeom prst="roundRect">
            <a:avLst>
              <a:gd name="adj" fmla="val 7591"/>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bwMode="gray">
          <a:xfrm>
            <a:off x="1855186" y="2452027"/>
            <a:ext cx="1692000" cy="2559146"/>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2410620" y="3538554"/>
            <a:ext cx="65075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87" name="图片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4279274"/>
            <a:ext cx="540000" cy="442800"/>
          </a:xfrm>
          <a:prstGeom prst="rect">
            <a:avLst/>
          </a:prstGeom>
        </p:spPr>
      </p:pic>
      <p:cxnSp>
        <p:nvCxnSpPr>
          <p:cNvPr id="88" name="直接连接符 87"/>
          <p:cNvCxnSpPr>
            <a:stCxn id="96" idx="1"/>
            <a:endCxn id="87" idx="1"/>
          </p:cNvCxnSpPr>
          <p:nvPr/>
        </p:nvCxnSpPr>
        <p:spPr bwMode="gray">
          <a:xfrm>
            <a:off x="1669280" y="3722191"/>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9" name="直接连接符 88"/>
          <p:cNvCxnSpPr>
            <a:stCxn id="87" idx="3"/>
            <a:endCxn id="95" idx="3"/>
          </p:cNvCxnSpPr>
          <p:nvPr/>
        </p:nvCxnSpPr>
        <p:spPr bwMode="gray">
          <a:xfrm flipV="1">
            <a:off x="3852915" y="3722191"/>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0" name="文本框 89"/>
          <p:cNvSpPr txBox="1"/>
          <p:nvPr/>
        </p:nvSpPr>
        <p:spPr bwMode="gray">
          <a:xfrm>
            <a:off x="1773667" y="3939873"/>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91" name="文本框 90"/>
          <p:cNvSpPr txBox="1"/>
          <p:nvPr/>
        </p:nvSpPr>
        <p:spPr bwMode="gray">
          <a:xfrm>
            <a:off x="3376961" y="245865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2722308"/>
            <a:ext cx="540000" cy="442800"/>
          </a:xfrm>
          <a:prstGeom prst="rect">
            <a:avLst/>
          </a:prstGeom>
        </p:spPr>
      </p:pic>
      <p:cxnSp>
        <p:nvCxnSpPr>
          <p:cNvPr id="93" name="直接连接符 92"/>
          <p:cNvCxnSpPr>
            <a:stCxn id="96" idx="1"/>
            <a:endCxn id="92" idx="1"/>
          </p:cNvCxnSpPr>
          <p:nvPr/>
        </p:nvCxnSpPr>
        <p:spPr bwMode="gray">
          <a:xfrm flipV="1">
            <a:off x="1669280" y="2943708"/>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4" name="直接连接符 93"/>
          <p:cNvCxnSpPr>
            <a:stCxn id="92" idx="3"/>
            <a:endCxn id="95" idx="3"/>
          </p:cNvCxnSpPr>
          <p:nvPr/>
        </p:nvCxnSpPr>
        <p:spPr bwMode="gray">
          <a:xfrm>
            <a:off x="3852915" y="2943708"/>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56550" y="3500791"/>
            <a:ext cx="540000" cy="442800"/>
          </a:xfrm>
          <a:prstGeom prst="rect">
            <a:avLst/>
          </a:prstGeom>
        </p:spPr>
      </p:pic>
      <p:pic>
        <p:nvPicPr>
          <p:cNvPr id="96" name="图片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69280" y="3500791"/>
            <a:ext cx="540000" cy="442800"/>
          </a:xfrm>
          <a:prstGeom prst="rect">
            <a:avLst/>
          </a:prstGeom>
        </p:spPr>
      </p:pic>
      <p:sp>
        <p:nvSpPr>
          <p:cNvPr id="97" name="文本框 96"/>
          <p:cNvSpPr txBox="1"/>
          <p:nvPr/>
        </p:nvSpPr>
        <p:spPr bwMode="gray">
          <a:xfrm>
            <a:off x="3376961" y="4694781"/>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sp>
        <p:nvSpPr>
          <p:cNvPr id="98" name="文本框 97"/>
          <p:cNvSpPr txBox="1"/>
          <p:nvPr/>
        </p:nvSpPr>
        <p:spPr bwMode="gray">
          <a:xfrm>
            <a:off x="5020596" y="3939873"/>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R4</a:t>
            </a:r>
          </a:p>
        </p:txBody>
      </p:sp>
      <p:sp>
        <p:nvSpPr>
          <p:cNvPr id="99" name="文本框 98"/>
          <p:cNvSpPr txBox="1"/>
          <p:nvPr/>
        </p:nvSpPr>
        <p:spPr bwMode="gray">
          <a:xfrm>
            <a:off x="3941687" y="3538554"/>
            <a:ext cx="58342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IS-IS</a:t>
            </a:r>
          </a:p>
        </p:txBody>
      </p:sp>
      <p:sp>
        <p:nvSpPr>
          <p:cNvPr id="101" name="Freeform 4"/>
          <p:cNvSpPr>
            <a:spLocks/>
          </p:cNvSpPr>
          <p:nvPr/>
        </p:nvSpPr>
        <p:spPr bwMode="invGray">
          <a:xfrm rot="3514436" flipV="1">
            <a:off x="1323870" y="3162294"/>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flipV="1">
            <a:off x="2203549" y="2848717"/>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103" name="直接连接符 102"/>
          <p:cNvCxnSpPr/>
          <p:nvPr/>
        </p:nvCxnSpPr>
        <p:spPr bwMode="gray">
          <a:xfrm>
            <a:off x="2203549" y="4130478"/>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104" name="直接连接符 103"/>
          <p:cNvCxnSpPr/>
          <p:nvPr/>
        </p:nvCxnSpPr>
        <p:spPr bwMode="gray">
          <a:xfrm>
            <a:off x="3978702" y="2858539"/>
            <a:ext cx="976973" cy="480896"/>
          </a:xfrm>
          <a:prstGeom prst="line">
            <a:avLst/>
          </a:prstGeom>
          <a:solidFill>
            <a:schemeClr val="accent1"/>
          </a:solidFill>
          <a:ln w="19050" cap="flat" cmpd="sng" algn="ctr">
            <a:solidFill>
              <a:srgbClr val="EC7061"/>
            </a:solidFill>
            <a:prstDash val="dash"/>
            <a:round/>
            <a:headEnd type="none" w="med" len="med"/>
            <a:tailEnd type="triangle" w="med" len="med"/>
          </a:ln>
          <a:effectLst/>
        </p:spPr>
      </p:cxnSp>
      <p:cxnSp>
        <p:nvCxnSpPr>
          <p:cNvPr id="105" name="直接连接符 104"/>
          <p:cNvCxnSpPr/>
          <p:nvPr/>
        </p:nvCxnSpPr>
        <p:spPr bwMode="gray">
          <a:xfrm flipV="1">
            <a:off x="3962173" y="4130478"/>
            <a:ext cx="976973" cy="480896"/>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106" name="Oval 4"/>
          <p:cNvSpPr>
            <a:spLocks noChangeAspect="1"/>
          </p:cNvSpPr>
          <p:nvPr/>
        </p:nvSpPr>
        <p:spPr bwMode="gray">
          <a:xfrm>
            <a:off x="2499440" y="2849035"/>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7" name="Oval 4"/>
          <p:cNvSpPr>
            <a:spLocks noChangeAspect="1"/>
          </p:cNvSpPr>
          <p:nvPr/>
        </p:nvSpPr>
        <p:spPr bwMode="gray">
          <a:xfrm>
            <a:off x="2499440" y="4412029"/>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9" name="Oval 4"/>
          <p:cNvSpPr>
            <a:spLocks noChangeAspect="1"/>
          </p:cNvSpPr>
          <p:nvPr/>
        </p:nvSpPr>
        <p:spPr bwMode="gray">
          <a:xfrm>
            <a:off x="4508534" y="2849035"/>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10" name="Oval 4"/>
          <p:cNvSpPr>
            <a:spLocks noChangeAspect="1"/>
          </p:cNvSpPr>
          <p:nvPr/>
        </p:nvSpPr>
        <p:spPr bwMode="gray">
          <a:xfrm>
            <a:off x="4508534" y="4416034"/>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11" name="直接连接符 110"/>
          <p:cNvCxnSpPr/>
          <p:nvPr/>
        </p:nvCxnSpPr>
        <p:spPr bwMode="gray">
          <a:xfrm>
            <a:off x="656593" y="5614283"/>
            <a:ext cx="333954" cy="0"/>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sp>
        <p:nvSpPr>
          <p:cNvPr id="112" name="文本框 111"/>
          <p:cNvSpPr txBox="1"/>
          <p:nvPr/>
        </p:nvSpPr>
        <p:spPr bwMode="gray">
          <a:xfrm>
            <a:off x="1025608" y="5467973"/>
            <a:ext cx="979756"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OSPF LSA</a:t>
            </a:r>
          </a:p>
        </p:txBody>
      </p:sp>
      <p:cxnSp>
        <p:nvCxnSpPr>
          <p:cNvPr id="113" name="直接连接符 112"/>
          <p:cNvCxnSpPr/>
          <p:nvPr/>
        </p:nvCxnSpPr>
        <p:spPr bwMode="gray">
          <a:xfrm flipH="1">
            <a:off x="656593" y="5886963"/>
            <a:ext cx="333954" cy="0"/>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114" name="文本框 113"/>
          <p:cNvSpPr txBox="1"/>
          <p:nvPr/>
        </p:nvSpPr>
        <p:spPr bwMode="gray">
          <a:xfrm>
            <a:off x="1025608" y="5740653"/>
            <a:ext cx="896399"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IS-IS LSP</a:t>
            </a:r>
          </a:p>
        </p:txBody>
      </p:sp>
      <p:sp>
        <p:nvSpPr>
          <p:cNvPr id="115" name="Freeform 4"/>
          <p:cNvSpPr>
            <a:spLocks/>
          </p:cNvSpPr>
          <p:nvPr/>
        </p:nvSpPr>
        <p:spPr bwMode="gray">
          <a:xfrm rot="3514436" flipV="1">
            <a:off x="3419114" y="2051539"/>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4"/>
          <p:cNvSpPr>
            <a:spLocks/>
          </p:cNvSpPr>
          <p:nvPr/>
        </p:nvSpPr>
        <p:spPr bwMode="gray">
          <a:xfrm rot="3514436" flipV="1">
            <a:off x="3419115" y="3777986"/>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4"/>
          <p:cNvSpPr>
            <a:spLocks/>
          </p:cNvSpPr>
          <p:nvPr/>
        </p:nvSpPr>
        <p:spPr bwMode="invGray">
          <a:xfrm rot="14729457" flipV="1">
            <a:off x="3449941" y="3030367"/>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4"/>
          <p:cNvSpPr>
            <a:spLocks/>
          </p:cNvSpPr>
          <p:nvPr/>
        </p:nvSpPr>
        <p:spPr bwMode="invGray">
          <a:xfrm rot="14729457" flipV="1">
            <a:off x="3449941" y="4678065"/>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五边形 128"/>
          <p:cNvSpPr/>
          <p:nvPr/>
        </p:nvSpPr>
        <p:spPr bwMode="gray">
          <a:xfrm>
            <a:off x="9592684" y="116441"/>
            <a:ext cx="126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Suboptimal Path</a:t>
            </a:r>
          </a:p>
        </p:txBody>
      </p:sp>
      <p:sp>
        <p:nvSpPr>
          <p:cNvPr id="130" name="燕尾形 129"/>
          <p:cNvSpPr/>
          <p:nvPr/>
        </p:nvSpPr>
        <p:spPr bwMode="gray">
          <a:xfrm>
            <a:off x="10766738" y="116441"/>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Routing Loop</a:t>
            </a:r>
            <a:endParaRPr lang="en-US" sz="1200" b="1"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圆角矩形 48"/>
          <p:cNvSpPr/>
          <p:nvPr/>
        </p:nvSpPr>
        <p:spPr bwMode="gray">
          <a:xfrm>
            <a:off x="2792449" y="5316032"/>
            <a:ext cx="2689757" cy="676595"/>
          </a:xfrm>
          <a:prstGeom prst="roundRect">
            <a:avLst>
              <a:gd name="adj" fmla="val 2303"/>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latinLnBrk="1">
              <a:lnSpc>
                <a:spcPts val="2200"/>
              </a:lnSpc>
              <a:spcBef>
                <a:spcPts val="0"/>
              </a:spcBef>
              <a:spcAft>
                <a:spcPts val="0"/>
              </a:spcAft>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  Proto  Pre</a:t>
            </a:r>
          </a:p>
          <a:p>
            <a:pPr fontAlgn="ctr" latinLnBrk="1">
              <a:lnSpc>
                <a:spcPts val="2200"/>
              </a:lnSpc>
              <a:spcBef>
                <a:spcPts val="0"/>
              </a:spcBef>
              <a:spcAft>
                <a:spcPts val="0"/>
              </a:spcAft>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10.1.1.0/24            </a:t>
            </a: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 </a:t>
            </a: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150</a:t>
            </a:r>
          </a:p>
        </p:txBody>
      </p:sp>
      <p:cxnSp>
        <p:nvCxnSpPr>
          <p:cNvPr id="50" name="直接箭头连接符 49"/>
          <p:cNvCxnSpPr/>
          <p:nvPr/>
        </p:nvCxnSpPr>
        <p:spPr bwMode="gray">
          <a:xfrm>
            <a:off x="3791176" y="4734549"/>
            <a:ext cx="346152" cy="581483"/>
          </a:xfrm>
          <a:prstGeom prst="straightConnector1">
            <a:avLst/>
          </a:prstGeom>
          <a:ln w="28575">
            <a:solidFill>
              <a:srgbClr val="FF9900"/>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744621" y="2863520"/>
            <a:ext cx="122459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Import direct routes.</a:t>
            </a:r>
          </a:p>
        </p:txBody>
      </p:sp>
      <p:sp>
        <p:nvSpPr>
          <p:cNvPr id="52" name="Oval 4"/>
          <p:cNvSpPr>
            <a:spLocks noChangeAspect="1"/>
          </p:cNvSpPr>
          <p:nvPr/>
        </p:nvSpPr>
        <p:spPr bwMode="gray">
          <a:xfrm>
            <a:off x="630955" y="3024251"/>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Tree>
    <p:extLst>
      <p:ext uri="{BB962C8B-B14F-4D97-AF65-F5344CB8AC3E}">
        <p14:creationId xmlns:p14="http://schemas.microsoft.com/office/powerpoint/2010/main" val="1670807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Preventing Routing Loops (2)</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占位符 1"/>
          <p:cNvSpPr txBox="1">
            <a:spLocks/>
          </p:cNvSpPr>
          <p:nvPr/>
        </p:nvSpPr>
        <p:spPr bwMode="gray">
          <a:xfrm>
            <a:off x="6106408" y="1242564"/>
            <a:ext cx="5639505" cy="123283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Solution 2: Use tags to implement selective route import. Add tag 200 to the route 10.1.1.0/24 imported from OSPF to IS-IS on R2, and filter the route with tag 200 when importing the route from IS-IS to OSPF on R3.</a:t>
            </a:r>
          </a:p>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Perform the following operations on R2</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l"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415259" y="3589144"/>
            <a:ext cx="110280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63" name="组合 62"/>
          <p:cNvGrpSpPr/>
          <p:nvPr/>
        </p:nvGrpSpPr>
        <p:grpSpPr bwMode="gray">
          <a:xfrm>
            <a:off x="1492154" y="3589144"/>
            <a:ext cx="186041" cy="288179"/>
            <a:chOff x="1546746" y="3577372"/>
            <a:chExt cx="186041" cy="288179"/>
          </a:xfrm>
        </p:grpSpPr>
        <p:cxnSp>
          <p:nvCxnSpPr>
            <p:cNvPr id="64" name="直接连接符 63"/>
            <p:cNvCxnSpPr/>
            <p:nvPr/>
          </p:nvCxnSpPr>
          <p:spPr bwMode="gray">
            <a:xfrm>
              <a:off x="1546746" y="3717093"/>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1" name="直接连接符 70"/>
            <p:cNvCxnSpPr/>
            <p:nvPr/>
          </p:nvCxnSpPr>
          <p:spPr bwMode="gray">
            <a:xfrm>
              <a:off x="1546746" y="3577372"/>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75" name="圆角矩形 74"/>
          <p:cNvSpPr/>
          <p:nvPr/>
        </p:nvSpPr>
        <p:spPr bwMode="gray">
          <a:xfrm>
            <a:off x="3680821" y="2452027"/>
            <a:ext cx="1692000" cy="2559146"/>
          </a:xfrm>
          <a:prstGeom prst="roundRect">
            <a:avLst>
              <a:gd name="adj" fmla="val 7591"/>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bwMode="gray">
          <a:xfrm>
            <a:off x="1855186" y="2452027"/>
            <a:ext cx="1692000" cy="2559146"/>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2410620" y="3538554"/>
            <a:ext cx="65075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87" name="图片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4279274"/>
            <a:ext cx="540000" cy="442800"/>
          </a:xfrm>
          <a:prstGeom prst="rect">
            <a:avLst/>
          </a:prstGeom>
        </p:spPr>
      </p:pic>
      <p:cxnSp>
        <p:nvCxnSpPr>
          <p:cNvPr id="88" name="直接连接符 87"/>
          <p:cNvCxnSpPr>
            <a:stCxn id="96" idx="1"/>
            <a:endCxn id="87" idx="1"/>
          </p:cNvCxnSpPr>
          <p:nvPr/>
        </p:nvCxnSpPr>
        <p:spPr bwMode="gray">
          <a:xfrm>
            <a:off x="1669280" y="3722191"/>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9" name="直接连接符 88"/>
          <p:cNvCxnSpPr>
            <a:stCxn id="87" idx="3"/>
            <a:endCxn id="95" idx="3"/>
          </p:cNvCxnSpPr>
          <p:nvPr/>
        </p:nvCxnSpPr>
        <p:spPr bwMode="gray">
          <a:xfrm flipV="1">
            <a:off x="3852915" y="3722191"/>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0" name="文本框 89"/>
          <p:cNvSpPr txBox="1"/>
          <p:nvPr/>
        </p:nvSpPr>
        <p:spPr bwMode="gray">
          <a:xfrm>
            <a:off x="1773667" y="3939873"/>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91" name="文本框 90"/>
          <p:cNvSpPr txBox="1"/>
          <p:nvPr/>
        </p:nvSpPr>
        <p:spPr bwMode="gray">
          <a:xfrm>
            <a:off x="3376961" y="245865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2722308"/>
            <a:ext cx="540000" cy="442800"/>
          </a:xfrm>
          <a:prstGeom prst="rect">
            <a:avLst/>
          </a:prstGeom>
        </p:spPr>
      </p:pic>
      <p:cxnSp>
        <p:nvCxnSpPr>
          <p:cNvPr id="93" name="直接连接符 92"/>
          <p:cNvCxnSpPr>
            <a:stCxn id="96" idx="1"/>
            <a:endCxn id="92" idx="1"/>
          </p:cNvCxnSpPr>
          <p:nvPr/>
        </p:nvCxnSpPr>
        <p:spPr bwMode="gray">
          <a:xfrm flipV="1">
            <a:off x="1669280" y="2943708"/>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4" name="直接连接符 93"/>
          <p:cNvCxnSpPr>
            <a:stCxn id="92" idx="3"/>
            <a:endCxn id="95" idx="3"/>
          </p:cNvCxnSpPr>
          <p:nvPr/>
        </p:nvCxnSpPr>
        <p:spPr bwMode="gray">
          <a:xfrm>
            <a:off x="3852915" y="2943708"/>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56550" y="3500791"/>
            <a:ext cx="540000" cy="442800"/>
          </a:xfrm>
          <a:prstGeom prst="rect">
            <a:avLst/>
          </a:prstGeom>
        </p:spPr>
      </p:pic>
      <p:pic>
        <p:nvPicPr>
          <p:cNvPr id="96" name="图片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69280" y="3500791"/>
            <a:ext cx="540000" cy="442800"/>
          </a:xfrm>
          <a:prstGeom prst="rect">
            <a:avLst/>
          </a:prstGeom>
        </p:spPr>
      </p:pic>
      <p:sp>
        <p:nvSpPr>
          <p:cNvPr id="97" name="文本框 96"/>
          <p:cNvSpPr txBox="1"/>
          <p:nvPr/>
        </p:nvSpPr>
        <p:spPr bwMode="gray">
          <a:xfrm>
            <a:off x="3376961" y="4694781"/>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sp>
        <p:nvSpPr>
          <p:cNvPr id="98" name="文本框 97"/>
          <p:cNvSpPr txBox="1"/>
          <p:nvPr/>
        </p:nvSpPr>
        <p:spPr bwMode="gray">
          <a:xfrm>
            <a:off x="5020596" y="3939873"/>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R4</a:t>
            </a:r>
          </a:p>
        </p:txBody>
      </p:sp>
      <p:sp>
        <p:nvSpPr>
          <p:cNvPr id="99" name="文本框 98"/>
          <p:cNvSpPr txBox="1"/>
          <p:nvPr/>
        </p:nvSpPr>
        <p:spPr bwMode="gray">
          <a:xfrm>
            <a:off x="3941687" y="3538554"/>
            <a:ext cx="58342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IS-IS</a:t>
            </a:r>
          </a:p>
        </p:txBody>
      </p:sp>
      <p:sp>
        <p:nvSpPr>
          <p:cNvPr id="101" name="Freeform 4"/>
          <p:cNvSpPr>
            <a:spLocks/>
          </p:cNvSpPr>
          <p:nvPr/>
        </p:nvSpPr>
        <p:spPr bwMode="invGray">
          <a:xfrm rot="3514436" flipV="1">
            <a:off x="1323870" y="3162294"/>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flipV="1">
            <a:off x="2203549" y="2848717"/>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103" name="直接连接符 102"/>
          <p:cNvCxnSpPr/>
          <p:nvPr/>
        </p:nvCxnSpPr>
        <p:spPr bwMode="gray">
          <a:xfrm>
            <a:off x="2203549" y="4130478"/>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104" name="直接连接符 103"/>
          <p:cNvCxnSpPr/>
          <p:nvPr/>
        </p:nvCxnSpPr>
        <p:spPr bwMode="gray">
          <a:xfrm>
            <a:off x="3978702" y="2858539"/>
            <a:ext cx="976973" cy="480896"/>
          </a:xfrm>
          <a:prstGeom prst="line">
            <a:avLst/>
          </a:prstGeom>
          <a:solidFill>
            <a:schemeClr val="accent1"/>
          </a:solidFill>
          <a:ln w="19050" cap="flat" cmpd="sng" algn="ctr">
            <a:solidFill>
              <a:srgbClr val="EC7061"/>
            </a:solidFill>
            <a:prstDash val="dash"/>
            <a:round/>
            <a:headEnd type="none" w="med" len="med"/>
            <a:tailEnd type="triangle" w="med" len="med"/>
          </a:ln>
          <a:effectLst/>
        </p:spPr>
      </p:cxnSp>
      <p:cxnSp>
        <p:nvCxnSpPr>
          <p:cNvPr id="105" name="直接连接符 104"/>
          <p:cNvCxnSpPr/>
          <p:nvPr/>
        </p:nvCxnSpPr>
        <p:spPr bwMode="gray">
          <a:xfrm flipV="1">
            <a:off x="3962173" y="4130478"/>
            <a:ext cx="976973" cy="480896"/>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106" name="Oval 4"/>
          <p:cNvSpPr>
            <a:spLocks noChangeAspect="1"/>
          </p:cNvSpPr>
          <p:nvPr/>
        </p:nvSpPr>
        <p:spPr bwMode="gray">
          <a:xfrm>
            <a:off x="2499440" y="2849035"/>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7" name="Oval 4"/>
          <p:cNvSpPr>
            <a:spLocks noChangeAspect="1"/>
          </p:cNvSpPr>
          <p:nvPr/>
        </p:nvSpPr>
        <p:spPr bwMode="gray">
          <a:xfrm>
            <a:off x="2499440" y="4412029"/>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9" name="Oval 4"/>
          <p:cNvSpPr>
            <a:spLocks noChangeAspect="1"/>
          </p:cNvSpPr>
          <p:nvPr/>
        </p:nvSpPr>
        <p:spPr bwMode="gray">
          <a:xfrm>
            <a:off x="4508534" y="2849035"/>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10" name="Oval 4"/>
          <p:cNvSpPr>
            <a:spLocks noChangeAspect="1"/>
          </p:cNvSpPr>
          <p:nvPr/>
        </p:nvSpPr>
        <p:spPr bwMode="gray">
          <a:xfrm>
            <a:off x="4508534" y="4416034"/>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11" name="直接连接符 110"/>
          <p:cNvCxnSpPr/>
          <p:nvPr/>
        </p:nvCxnSpPr>
        <p:spPr bwMode="gray">
          <a:xfrm>
            <a:off x="656593" y="5614283"/>
            <a:ext cx="333954" cy="0"/>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sp>
        <p:nvSpPr>
          <p:cNvPr id="112" name="文本框 111"/>
          <p:cNvSpPr txBox="1"/>
          <p:nvPr/>
        </p:nvSpPr>
        <p:spPr bwMode="gray">
          <a:xfrm>
            <a:off x="1025608" y="5467973"/>
            <a:ext cx="979756"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OSPF LSA</a:t>
            </a:r>
          </a:p>
        </p:txBody>
      </p:sp>
      <p:cxnSp>
        <p:nvCxnSpPr>
          <p:cNvPr id="113" name="直接连接符 112"/>
          <p:cNvCxnSpPr/>
          <p:nvPr/>
        </p:nvCxnSpPr>
        <p:spPr bwMode="gray">
          <a:xfrm flipH="1">
            <a:off x="656593" y="5886963"/>
            <a:ext cx="333954" cy="0"/>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114" name="文本框 113"/>
          <p:cNvSpPr txBox="1"/>
          <p:nvPr/>
        </p:nvSpPr>
        <p:spPr bwMode="gray">
          <a:xfrm>
            <a:off x="1025608" y="5740653"/>
            <a:ext cx="896399"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IS-IS LSP</a:t>
            </a:r>
          </a:p>
        </p:txBody>
      </p:sp>
      <p:sp>
        <p:nvSpPr>
          <p:cNvPr id="115" name="Freeform 4"/>
          <p:cNvSpPr>
            <a:spLocks/>
          </p:cNvSpPr>
          <p:nvPr/>
        </p:nvSpPr>
        <p:spPr bwMode="gray">
          <a:xfrm rot="3514436" flipV="1">
            <a:off x="3419114" y="2051539"/>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4"/>
          <p:cNvSpPr>
            <a:spLocks/>
          </p:cNvSpPr>
          <p:nvPr/>
        </p:nvSpPr>
        <p:spPr bwMode="gray">
          <a:xfrm rot="3514436" flipV="1">
            <a:off x="3419115" y="3777986"/>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4"/>
          <p:cNvSpPr>
            <a:spLocks/>
          </p:cNvSpPr>
          <p:nvPr/>
        </p:nvSpPr>
        <p:spPr bwMode="invGray">
          <a:xfrm rot="14729457" flipV="1">
            <a:off x="3449941" y="3030367"/>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4"/>
          <p:cNvSpPr>
            <a:spLocks/>
          </p:cNvSpPr>
          <p:nvPr/>
        </p:nvSpPr>
        <p:spPr bwMode="invGray">
          <a:xfrm rot="14729457" flipV="1">
            <a:off x="3449941" y="4678065"/>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2589440" y="5182509"/>
            <a:ext cx="2010100"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Using a </a:t>
            </a:r>
            <a:r>
              <a:rPr lang="en-US" sz="1400" b="1"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route-policy to filter routes with </a:t>
            </a:r>
            <a:r>
              <a:rPr lang="en-US" sz="14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tag 200</a:t>
            </a:r>
          </a:p>
        </p:txBody>
      </p:sp>
      <p:sp>
        <p:nvSpPr>
          <p:cNvPr id="50" name="文本框 49"/>
          <p:cNvSpPr txBox="1"/>
          <p:nvPr/>
        </p:nvSpPr>
        <p:spPr bwMode="gray">
          <a:xfrm>
            <a:off x="2315215" y="1614002"/>
            <a:ext cx="2614546"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Configure a route-policy.</a:t>
            </a:r>
          </a:p>
          <a:p>
            <a:pPr algn="ctr" defTabSz="1001649" eaLnBrk="0" fontAlgn="ctr" hangingPunct="0"/>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Add tag 200 to </a:t>
            </a:r>
            <a:r>
              <a:rPr lang="en-US" sz="1400" b="1"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the route 10.1.1.0/24</a:t>
            </a:r>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t>
            </a:r>
          </a:p>
        </p:txBody>
      </p:sp>
      <p:sp>
        <p:nvSpPr>
          <p:cNvPr id="52" name="五边形 51"/>
          <p:cNvSpPr/>
          <p:nvPr/>
        </p:nvSpPr>
        <p:spPr bwMode="gray">
          <a:xfrm>
            <a:off x="9592684" y="116441"/>
            <a:ext cx="126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Suboptimal Path</a:t>
            </a:r>
          </a:p>
        </p:txBody>
      </p:sp>
      <p:sp>
        <p:nvSpPr>
          <p:cNvPr id="53" name="燕尾形 52"/>
          <p:cNvSpPr/>
          <p:nvPr/>
        </p:nvSpPr>
        <p:spPr bwMode="gray">
          <a:xfrm>
            <a:off x="10766738" y="116441"/>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Routing Loop</a:t>
            </a:r>
          </a:p>
        </p:txBody>
      </p:sp>
      <p:sp>
        <p:nvSpPr>
          <p:cNvPr id="54" name="文本框 53"/>
          <p:cNvSpPr txBox="1"/>
          <p:nvPr/>
        </p:nvSpPr>
        <p:spPr bwMode="gray">
          <a:xfrm>
            <a:off x="6388220" y="3089165"/>
            <a:ext cx="5345113" cy="2862322"/>
          </a:xfrm>
          <a:prstGeom prst="rect">
            <a:avLst/>
          </a:prstGeom>
          <a:solidFill>
            <a:srgbClr val="F4FBFE"/>
          </a:solidFill>
          <a:ln>
            <a:solidFill>
              <a:srgbClr val="99DFF9"/>
            </a:solidFill>
          </a:ln>
        </p:spPr>
        <p:txBody>
          <a:bodyPr wrap="square" rtlCol="0">
            <a:noAutofit/>
          </a:bodyPr>
          <a:lstStyle/>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acl</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2000	</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[R2-acl-basic-2000]rule permit source 10.1.1.0 0</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[R2-acl-basic-2000]quit</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[R2]route-policy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hcip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permit node 10</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[R2-route-policy]if-match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acl</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2000</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[R2-route-policy]apply tag 200</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[R2-route-policy]quit</a:t>
            </a:r>
          </a:p>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[R2-isis-1]import-route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route-policy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hcip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48" name="文本框 47"/>
          <p:cNvSpPr txBox="1"/>
          <p:nvPr/>
        </p:nvSpPr>
        <p:spPr bwMode="gray">
          <a:xfrm>
            <a:off x="744621" y="2863520"/>
            <a:ext cx="122459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Import direct routes.</a:t>
            </a:r>
          </a:p>
        </p:txBody>
      </p:sp>
      <p:sp>
        <p:nvSpPr>
          <p:cNvPr id="49" name="Oval 4"/>
          <p:cNvSpPr>
            <a:spLocks noChangeAspect="1"/>
          </p:cNvSpPr>
          <p:nvPr/>
        </p:nvSpPr>
        <p:spPr bwMode="gray">
          <a:xfrm>
            <a:off x="630955" y="3024251"/>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Tree>
    <p:extLst>
      <p:ext uri="{BB962C8B-B14F-4D97-AF65-F5344CB8AC3E}">
        <p14:creationId xmlns:p14="http://schemas.microsoft.com/office/powerpoint/2010/main" val="2929586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Preventing Routing Loops (3)</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占位符 1"/>
          <p:cNvSpPr txBox="1">
            <a:spLocks/>
          </p:cNvSpPr>
          <p:nvPr/>
        </p:nvSpPr>
        <p:spPr bwMode="gray">
          <a:xfrm>
            <a:off x="6106408" y="1678052"/>
            <a:ext cx="5639505" cy="3866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Perform the following operations on R3</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415259" y="3589144"/>
            <a:ext cx="110280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63" name="组合 62"/>
          <p:cNvGrpSpPr/>
          <p:nvPr/>
        </p:nvGrpSpPr>
        <p:grpSpPr bwMode="gray">
          <a:xfrm>
            <a:off x="1492154" y="3589144"/>
            <a:ext cx="186041" cy="288179"/>
            <a:chOff x="1546746" y="3577372"/>
            <a:chExt cx="186041" cy="288179"/>
          </a:xfrm>
        </p:grpSpPr>
        <p:cxnSp>
          <p:nvCxnSpPr>
            <p:cNvPr id="64" name="直接连接符 63"/>
            <p:cNvCxnSpPr/>
            <p:nvPr/>
          </p:nvCxnSpPr>
          <p:spPr bwMode="gray">
            <a:xfrm>
              <a:off x="1546746" y="3717093"/>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1" name="直接连接符 70"/>
            <p:cNvCxnSpPr/>
            <p:nvPr/>
          </p:nvCxnSpPr>
          <p:spPr bwMode="gray">
            <a:xfrm>
              <a:off x="1546746" y="3577372"/>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75" name="圆角矩形 74"/>
          <p:cNvSpPr/>
          <p:nvPr/>
        </p:nvSpPr>
        <p:spPr bwMode="gray">
          <a:xfrm>
            <a:off x="3680821" y="2452027"/>
            <a:ext cx="1692000" cy="2559146"/>
          </a:xfrm>
          <a:prstGeom prst="roundRect">
            <a:avLst>
              <a:gd name="adj" fmla="val 7591"/>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bwMode="gray">
          <a:xfrm>
            <a:off x="1855186" y="2452027"/>
            <a:ext cx="1692000" cy="2559146"/>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2410620" y="3538554"/>
            <a:ext cx="65075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87" name="图片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4279274"/>
            <a:ext cx="540000" cy="442800"/>
          </a:xfrm>
          <a:prstGeom prst="rect">
            <a:avLst/>
          </a:prstGeom>
        </p:spPr>
      </p:pic>
      <p:cxnSp>
        <p:nvCxnSpPr>
          <p:cNvPr id="88" name="直接连接符 87"/>
          <p:cNvCxnSpPr>
            <a:stCxn id="96" idx="1"/>
            <a:endCxn id="87" idx="1"/>
          </p:cNvCxnSpPr>
          <p:nvPr/>
        </p:nvCxnSpPr>
        <p:spPr bwMode="gray">
          <a:xfrm>
            <a:off x="1669280" y="3722191"/>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9" name="直接连接符 88"/>
          <p:cNvCxnSpPr>
            <a:stCxn id="87" idx="3"/>
            <a:endCxn id="95" idx="3"/>
          </p:cNvCxnSpPr>
          <p:nvPr/>
        </p:nvCxnSpPr>
        <p:spPr bwMode="gray">
          <a:xfrm flipV="1">
            <a:off x="3852915" y="3722191"/>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0" name="文本框 89"/>
          <p:cNvSpPr txBox="1"/>
          <p:nvPr/>
        </p:nvSpPr>
        <p:spPr bwMode="gray">
          <a:xfrm>
            <a:off x="1773667" y="3939873"/>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91" name="文本框 90"/>
          <p:cNvSpPr txBox="1"/>
          <p:nvPr/>
        </p:nvSpPr>
        <p:spPr bwMode="gray">
          <a:xfrm>
            <a:off x="3376961" y="2458650"/>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2915" y="2722308"/>
            <a:ext cx="540000" cy="442800"/>
          </a:xfrm>
          <a:prstGeom prst="rect">
            <a:avLst/>
          </a:prstGeom>
        </p:spPr>
      </p:pic>
      <p:cxnSp>
        <p:nvCxnSpPr>
          <p:cNvPr id="93" name="直接连接符 92"/>
          <p:cNvCxnSpPr>
            <a:stCxn id="96" idx="1"/>
            <a:endCxn id="92" idx="1"/>
          </p:cNvCxnSpPr>
          <p:nvPr/>
        </p:nvCxnSpPr>
        <p:spPr bwMode="gray">
          <a:xfrm flipV="1">
            <a:off x="1669280" y="2943708"/>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4" name="直接连接符 93"/>
          <p:cNvCxnSpPr>
            <a:stCxn id="92" idx="3"/>
            <a:endCxn id="95" idx="3"/>
          </p:cNvCxnSpPr>
          <p:nvPr/>
        </p:nvCxnSpPr>
        <p:spPr bwMode="gray">
          <a:xfrm>
            <a:off x="3852915" y="2943708"/>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56550" y="3500791"/>
            <a:ext cx="540000" cy="442800"/>
          </a:xfrm>
          <a:prstGeom prst="rect">
            <a:avLst/>
          </a:prstGeom>
        </p:spPr>
      </p:pic>
      <p:pic>
        <p:nvPicPr>
          <p:cNvPr id="96" name="图片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69280" y="3500791"/>
            <a:ext cx="540000" cy="442800"/>
          </a:xfrm>
          <a:prstGeom prst="rect">
            <a:avLst/>
          </a:prstGeom>
        </p:spPr>
      </p:pic>
      <p:sp>
        <p:nvSpPr>
          <p:cNvPr id="97" name="文本框 96"/>
          <p:cNvSpPr txBox="1"/>
          <p:nvPr/>
        </p:nvSpPr>
        <p:spPr bwMode="gray">
          <a:xfrm>
            <a:off x="3376961" y="4694781"/>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sp>
        <p:nvSpPr>
          <p:cNvPr id="98" name="文本框 97"/>
          <p:cNvSpPr txBox="1"/>
          <p:nvPr/>
        </p:nvSpPr>
        <p:spPr bwMode="gray">
          <a:xfrm>
            <a:off x="5020596" y="3939873"/>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R4</a:t>
            </a:r>
          </a:p>
        </p:txBody>
      </p:sp>
      <p:sp>
        <p:nvSpPr>
          <p:cNvPr id="99" name="文本框 98"/>
          <p:cNvSpPr txBox="1"/>
          <p:nvPr/>
        </p:nvSpPr>
        <p:spPr bwMode="gray">
          <a:xfrm>
            <a:off x="3941687" y="3538554"/>
            <a:ext cx="58342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IS-IS</a:t>
            </a:r>
          </a:p>
        </p:txBody>
      </p:sp>
      <p:sp>
        <p:nvSpPr>
          <p:cNvPr id="101" name="Freeform 4"/>
          <p:cNvSpPr>
            <a:spLocks/>
          </p:cNvSpPr>
          <p:nvPr/>
        </p:nvSpPr>
        <p:spPr bwMode="invGray">
          <a:xfrm rot="3514436" flipV="1">
            <a:off x="1323870" y="3162294"/>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flipV="1">
            <a:off x="2203549" y="2848717"/>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103" name="直接连接符 102"/>
          <p:cNvCxnSpPr/>
          <p:nvPr/>
        </p:nvCxnSpPr>
        <p:spPr bwMode="gray">
          <a:xfrm>
            <a:off x="2203549" y="4130478"/>
            <a:ext cx="976973" cy="480896"/>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cxnSp>
        <p:nvCxnSpPr>
          <p:cNvPr id="104" name="直接连接符 103"/>
          <p:cNvCxnSpPr/>
          <p:nvPr/>
        </p:nvCxnSpPr>
        <p:spPr bwMode="gray">
          <a:xfrm>
            <a:off x="3978702" y="2858539"/>
            <a:ext cx="976973" cy="480896"/>
          </a:xfrm>
          <a:prstGeom prst="line">
            <a:avLst/>
          </a:prstGeom>
          <a:solidFill>
            <a:schemeClr val="accent1"/>
          </a:solidFill>
          <a:ln w="19050" cap="flat" cmpd="sng" algn="ctr">
            <a:solidFill>
              <a:srgbClr val="EC7061"/>
            </a:solidFill>
            <a:prstDash val="dash"/>
            <a:round/>
            <a:headEnd type="none" w="med" len="med"/>
            <a:tailEnd type="triangle" w="med" len="med"/>
          </a:ln>
          <a:effectLst/>
        </p:spPr>
      </p:cxnSp>
      <p:cxnSp>
        <p:nvCxnSpPr>
          <p:cNvPr id="105" name="直接连接符 104"/>
          <p:cNvCxnSpPr/>
          <p:nvPr/>
        </p:nvCxnSpPr>
        <p:spPr bwMode="gray">
          <a:xfrm flipV="1">
            <a:off x="3962173" y="4130478"/>
            <a:ext cx="976973" cy="480896"/>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106" name="Oval 4"/>
          <p:cNvSpPr>
            <a:spLocks noChangeAspect="1"/>
          </p:cNvSpPr>
          <p:nvPr/>
        </p:nvSpPr>
        <p:spPr bwMode="gray">
          <a:xfrm>
            <a:off x="2499440" y="2849035"/>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7" name="Oval 4"/>
          <p:cNvSpPr>
            <a:spLocks noChangeAspect="1"/>
          </p:cNvSpPr>
          <p:nvPr/>
        </p:nvSpPr>
        <p:spPr bwMode="gray">
          <a:xfrm>
            <a:off x="2499440" y="4412029"/>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9" name="Oval 4"/>
          <p:cNvSpPr>
            <a:spLocks noChangeAspect="1"/>
          </p:cNvSpPr>
          <p:nvPr/>
        </p:nvSpPr>
        <p:spPr bwMode="gray">
          <a:xfrm>
            <a:off x="4508534" y="2849035"/>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10" name="Oval 4"/>
          <p:cNvSpPr>
            <a:spLocks noChangeAspect="1"/>
          </p:cNvSpPr>
          <p:nvPr/>
        </p:nvSpPr>
        <p:spPr bwMode="gray">
          <a:xfrm>
            <a:off x="4508534" y="4416034"/>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11" name="直接连接符 110"/>
          <p:cNvCxnSpPr/>
          <p:nvPr/>
        </p:nvCxnSpPr>
        <p:spPr bwMode="gray">
          <a:xfrm>
            <a:off x="656593" y="5614283"/>
            <a:ext cx="333954" cy="0"/>
          </a:xfrm>
          <a:prstGeom prst="line">
            <a:avLst/>
          </a:prstGeom>
          <a:solidFill>
            <a:schemeClr val="accent1"/>
          </a:solidFill>
          <a:ln w="19050" cap="flat" cmpd="sng" algn="ctr">
            <a:solidFill>
              <a:srgbClr val="EC7061"/>
            </a:solidFill>
            <a:prstDash val="solid"/>
            <a:round/>
            <a:headEnd type="none" w="med" len="med"/>
            <a:tailEnd type="triangle" w="med" len="med"/>
          </a:ln>
          <a:effectLst/>
        </p:spPr>
      </p:cxnSp>
      <p:sp>
        <p:nvSpPr>
          <p:cNvPr id="112" name="文本框 111"/>
          <p:cNvSpPr txBox="1"/>
          <p:nvPr/>
        </p:nvSpPr>
        <p:spPr bwMode="gray">
          <a:xfrm>
            <a:off x="1025608" y="5467973"/>
            <a:ext cx="979756"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OSPF LSA</a:t>
            </a:r>
          </a:p>
        </p:txBody>
      </p:sp>
      <p:cxnSp>
        <p:nvCxnSpPr>
          <p:cNvPr id="113" name="直接连接符 112"/>
          <p:cNvCxnSpPr/>
          <p:nvPr/>
        </p:nvCxnSpPr>
        <p:spPr bwMode="gray">
          <a:xfrm flipH="1">
            <a:off x="656593" y="5886963"/>
            <a:ext cx="333954" cy="0"/>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114" name="文本框 113"/>
          <p:cNvSpPr txBox="1"/>
          <p:nvPr/>
        </p:nvSpPr>
        <p:spPr bwMode="gray">
          <a:xfrm>
            <a:off x="1025608" y="5740653"/>
            <a:ext cx="896399" cy="307777"/>
          </a:xfrm>
          <a:prstGeom prst="rect">
            <a:avLst/>
          </a:prstGeom>
          <a:noFill/>
        </p:spPr>
        <p:txBody>
          <a:bodyPr wrap="square" rtlCol="0">
            <a:noAutofit/>
          </a:bodyPr>
          <a:lstStyle/>
          <a:p>
            <a:pPr fontAlgn="ctr">
              <a:lnSpc>
                <a:spcPct val="100000"/>
              </a:lnSpc>
              <a:spcAft>
                <a:spcPts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IS-IS LSP</a:t>
            </a:r>
          </a:p>
        </p:txBody>
      </p:sp>
      <p:sp>
        <p:nvSpPr>
          <p:cNvPr id="115" name="Freeform 4"/>
          <p:cNvSpPr>
            <a:spLocks/>
          </p:cNvSpPr>
          <p:nvPr/>
        </p:nvSpPr>
        <p:spPr bwMode="gray">
          <a:xfrm rot="3514436" flipV="1">
            <a:off x="3419114" y="2051539"/>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4"/>
          <p:cNvSpPr>
            <a:spLocks/>
          </p:cNvSpPr>
          <p:nvPr/>
        </p:nvSpPr>
        <p:spPr bwMode="gray">
          <a:xfrm rot="3514436" flipV="1">
            <a:off x="3419115" y="3777986"/>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4"/>
          <p:cNvSpPr>
            <a:spLocks/>
          </p:cNvSpPr>
          <p:nvPr/>
        </p:nvSpPr>
        <p:spPr bwMode="invGray">
          <a:xfrm rot="14729457" flipV="1">
            <a:off x="3449941" y="3030367"/>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4"/>
          <p:cNvSpPr>
            <a:spLocks/>
          </p:cNvSpPr>
          <p:nvPr/>
        </p:nvSpPr>
        <p:spPr bwMode="invGray">
          <a:xfrm rot="14729457" flipV="1">
            <a:off x="3449941" y="4678065"/>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2589440" y="5182509"/>
            <a:ext cx="2010100"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Using a </a:t>
            </a:r>
            <a:r>
              <a:rPr lang="en-US" sz="1400" b="1"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route-policy to filter routes </a:t>
            </a:r>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with </a:t>
            </a:r>
            <a:r>
              <a:rPr lang="en-US" sz="14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tag 200</a:t>
            </a:r>
          </a:p>
        </p:txBody>
      </p:sp>
      <p:sp>
        <p:nvSpPr>
          <p:cNvPr id="50" name="文本框 49"/>
          <p:cNvSpPr txBox="1"/>
          <p:nvPr/>
        </p:nvSpPr>
        <p:spPr bwMode="gray">
          <a:xfrm>
            <a:off x="1873177" y="1595340"/>
            <a:ext cx="3479961" cy="531835"/>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Configure a route-policy.</a:t>
            </a:r>
          </a:p>
          <a:p>
            <a:pPr algn="ctr" defTabSz="1001649" eaLnBrk="0" fontAlgn="ctr" hangingPunct="0"/>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Add </a:t>
            </a:r>
            <a:r>
              <a:rPr lang="en-US" sz="14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tag 200</a:t>
            </a:r>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to the route 10.1.1.0/24.</a:t>
            </a:r>
          </a:p>
        </p:txBody>
      </p:sp>
      <p:sp>
        <p:nvSpPr>
          <p:cNvPr id="52" name="五边形 51"/>
          <p:cNvSpPr/>
          <p:nvPr/>
        </p:nvSpPr>
        <p:spPr bwMode="gray">
          <a:xfrm>
            <a:off x="9592684" y="116441"/>
            <a:ext cx="126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Suboptimal Path</a:t>
            </a:r>
          </a:p>
        </p:txBody>
      </p:sp>
      <p:sp>
        <p:nvSpPr>
          <p:cNvPr id="53" name="燕尾形 52"/>
          <p:cNvSpPr/>
          <p:nvPr/>
        </p:nvSpPr>
        <p:spPr bwMode="gray">
          <a:xfrm>
            <a:off x="10766738" y="116441"/>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Routing Loop</a:t>
            </a:r>
          </a:p>
        </p:txBody>
      </p:sp>
      <p:sp>
        <p:nvSpPr>
          <p:cNvPr id="54" name="文本框 53"/>
          <p:cNvSpPr txBox="1"/>
          <p:nvPr/>
        </p:nvSpPr>
        <p:spPr bwMode="gray">
          <a:xfrm>
            <a:off x="6388220" y="2215191"/>
            <a:ext cx="5345113" cy="1600438"/>
          </a:xfrm>
          <a:prstGeom prst="rect">
            <a:avLst/>
          </a:prstGeom>
          <a:solidFill>
            <a:srgbClr val="F4FBFE"/>
          </a:solidFill>
          <a:ln>
            <a:solidFill>
              <a:srgbClr val="99DFF9"/>
            </a:solid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[R3]route-policy hcip deny node 10	</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[R3-route-policy]if-match tag 200</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[R3-route-policy]quit</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[R3]route-policy hcip permit node 20</a:t>
            </a: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[R3]ospf 1</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[R3-ospf-1]import-route isis route-policy hcip</a:t>
            </a:r>
          </a:p>
        </p:txBody>
      </p:sp>
      <p:sp>
        <p:nvSpPr>
          <p:cNvPr id="48" name="圆角矩形 47"/>
          <p:cNvSpPr/>
          <p:nvPr/>
        </p:nvSpPr>
        <p:spPr bwMode="gray">
          <a:xfrm>
            <a:off x="6368611" y="4038767"/>
            <a:ext cx="5357693" cy="1494128"/>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spcBef>
                <a:spcPts val="0"/>
              </a:spcBef>
              <a:spcAft>
                <a:spcPts val="0"/>
              </a:spcAft>
            </a:pPr>
            <a:r>
              <a:rPr lang="en-US"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Although IP prefix-based route filtering can be used for route re-advertisement, the involved configuration workload is heavy on a large network. Instead of using IP prefixes, setting tags greatly reduces the configuration workload.</a:t>
            </a:r>
          </a:p>
        </p:txBody>
      </p:sp>
      <p:sp>
        <p:nvSpPr>
          <p:cNvPr id="49" name="文本框 48"/>
          <p:cNvSpPr txBox="1"/>
          <p:nvPr/>
        </p:nvSpPr>
        <p:spPr bwMode="gray">
          <a:xfrm>
            <a:off x="744621" y="2863520"/>
            <a:ext cx="122459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Import direct routes.</a:t>
            </a:r>
          </a:p>
        </p:txBody>
      </p:sp>
      <p:sp>
        <p:nvSpPr>
          <p:cNvPr id="55" name="Oval 4"/>
          <p:cNvSpPr>
            <a:spLocks noChangeAspect="1"/>
          </p:cNvSpPr>
          <p:nvPr/>
        </p:nvSpPr>
        <p:spPr bwMode="gray">
          <a:xfrm>
            <a:off x="630955" y="3024251"/>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Tree>
    <p:extLst>
      <p:ext uri="{BB962C8B-B14F-4D97-AF65-F5344CB8AC3E}">
        <p14:creationId xmlns:p14="http://schemas.microsoft.com/office/powerpoint/2010/main" val="2517783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Thinking About the Following </a:t>
            </a:r>
            <a:r>
              <a:rPr lang="en-US" altLang="zh-CN" smtClean="0">
                <a:latin typeface="Huawei Sans" panose="020C0503030203020204" pitchFamily="34" charset="0"/>
                <a:ea typeface="方正兰亭黑简体" panose="02000000000000000000" pitchFamily="2" charset="-122"/>
                <a:sym typeface="Huawei Sans" panose="020C0503030203020204" pitchFamily="34" charset="0"/>
              </a:rPr>
              <a:t>Scenario</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4275241" y="2077350"/>
            <a:ext cx="1692000" cy="2559146"/>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bwMode="gray">
          <a:xfrm>
            <a:off x="2864351" y="3214467"/>
            <a:ext cx="110280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5" name="组合 4"/>
          <p:cNvGrpSpPr/>
          <p:nvPr/>
        </p:nvGrpSpPr>
        <p:grpSpPr bwMode="gray">
          <a:xfrm>
            <a:off x="3941246" y="3214467"/>
            <a:ext cx="186041" cy="288179"/>
            <a:chOff x="1546746" y="3577372"/>
            <a:chExt cx="186041" cy="288179"/>
          </a:xfrm>
        </p:grpSpPr>
        <p:cxnSp>
          <p:nvCxnSpPr>
            <p:cNvPr id="6" name="直接连接符 5"/>
            <p:cNvCxnSpPr/>
            <p:nvPr/>
          </p:nvCxnSpPr>
          <p:spPr bwMode="gray">
            <a:xfrm>
              <a:off x="1546746" y="3717093"/>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 name="直接连接符 6"/>
            <p:cNvCxnSpPr/>
            <p:nvPr/>
          </p:nvCxnSpPr>
          <p:spPr bwMode="gray">
            <a:xfrm>
              <a:off x="1546746" y="3577372"/>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8" name="圆角矩形 7"/>
          <p:cNvSpPr/>
          <p:nvPr/>
        </p:nvSpPr>
        <p:spPr bwMode="gray">
          <a:xfrm>
            <a:off x="6096000" y="2077350"/>
            <a:ext cx="1692000" cy="2559146"/>
          </a:xfrm>
          <a:prstGeom prst="roundRect">
            <a:avLst>
              <a:gd name="adj" fmla="val 7591"/>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4859712" y="3163877"/>
            <a:ext cx="65075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OSPF</a:t>
            </a: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762007" y="3904597"/>
            <a:ext cx="540000" cy="442800"/>
          </a:xfrm>
          <a:prstGeom prst="rect">
            <a:avLst/>
          </a:prstGeom>
        </p:spPr>
      </p:pic>
      <p:cxnSp>
        <p:nvCxnSpPr>
          <p:cNvPr id="11" name="直接连接符 10"/>
          <p:cNvCxnSpPr>
            <a:stCxn id="19" idx="1"/>
            <a:endCxn id="10" idx="1"/>
          </p:cNvCxnSpPr>
          <p:nvPr/>
        </p:nvCxnSpPr>
        <p:spPr bwMode="gray">
          <a:xfrm>
            <a:off x="4118372" y="3347514"/>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直接连接符 11"/>
          <p:cNvCxnSpPr>
            <a:stCxn id="10" idx="3"/>
            <a:endCxn id="18" idx="3"/>
          </p:cNvCxnSpPr>
          <p:nvPr/>
        </p:nvCxnSpPr>
        <p:spPr bwMode="gray">
          <a:xfrm flipV="1">
            <a:off x="6302007" y="3347514"/>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 name="文本框 12"/>
          <p:cNvSpPr txBox="1"/>
          <p:nvPr/>
        </p:nvSpPr>
        <p:spPr bwMode="gray">
          <a:xfrm>
            <a:off x="4209312" y="3565196"/>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R1</a:t>
            </a:r>
          </a:p>
        </p:txBody>
      </p:sp>
      <p:sp>
        <p:nvSpPr>
          <p:cNvPr id="14" name="文本框 13"/>
          <p:cNvSpPr txBox="1"/>
          <p:nvPr/>
        </p:nvSpPr>
        <p:spPr bwMode="gray">
          <a:xfrm>
            <a:off x="5826053" y="2083973"/>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R2</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762007" y="2347631"/>
            <a:ext cx="540000" cy="442800"/>
          </a:xfrm>
          <a:prstGeom prst="rect">
            <a:avLst/>
          </a:prstGeom>
        </p:spPr>
      </p:pic>
      <p:cxnSp>
        <p:nvCxnSpPr>
          <p:cNvPr id="16" name="直接连接符 15"/>
          <p:cNvCxnSpPr>
            <a:stCxn id="19" idx="1"/>
            <a:endCxn id="15" idx="1"/>
          </p:cNvCxnSpPr>
          <p:nvPr/>
        </p:nvCxnSpPr>
        <p:spPr bwMode="gray">
          <a:xfrm flipV="1">
            <a:off x="4118372" y="2569031"/>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 name="直接连接符 16"/>
          <p:cNvCxnSpPr>
            <a:stCxn id="15" idx="3"/>
            <a:endCxn id="18" idx="3"/>
          </p:cNvCxnSpPr>
          <p:nvPr/>
        </p:nvCxnSpPr>
        <p:spPr bwMode="gray">
          <a:xfrm>
            <a:off x="6302007" y="2569031"/>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05642" y="3126114"/>
            <a:ext cx="540000" cy="442800"/>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18372" y="3126114"/>
            <a:ext cx="540000" cy="442800"/>
          </a:xfrm>
          <a:prstGeom prst="rect">
            <a:avLst/>
          </a:prstGeom>
        </p:spPr>
      </p:pic>
      <p:sp>
        <p:nvSpPr>
          <p:cNvPr id="20" name="文本框 19"/>
          <p:cNvSpPr txBox="1"/>
          <p:nvPr/>
        </p:nvSpPr>
        <p:spPr bwMode="gray">
          <a:xfrm>
            <a:off x="5826053" y="4320104"/>
            <a:ext cx="41190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R3</a:t>
            </a:r>
          </a:p>
        </p:txBody>
      </p:sp>
      <p:sp>
        <p:nvSpPr>
          <p:cNvPr id="21" name="文本框 20"/>
          <p:cNvSpPr txBox="1"/>
          <p:nvPr/>
        </p:nvSpPr>
        <p:spPr bwMode="gray">
          <a:xfrm>
            <a:off x="7469688" y="3565196"/>
            <a:ext cx="4119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R4</a:t>
            </a:r>
          </a:p>
        </p:txBody>
      </p:sp>
      <p:sp>
        <p:nvSpPr>
          <p:cNvPr id="22" name="文本框 21"/>
          <p:cNvSpPr txBox="1"/>
          <p:nvPr/>
        </p:nvSpPr>
        <p:spPr bwMode="gray">
          <a:xfrm>
            <a:off x="6390779" y="3163877"/>
            <a:ext cx="58342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IS-IS</a:t>
            </a:r>
          </a:p>
        </p:txBody>
      </p:sp>
      <p:sp>
        <p:nvSpPr>
          <p:cNvPr id="23" name="Freeform 4"/>
          <p:cNvSpPr>
            <a:spLocks/>
          </p:cNvSpPr>
          <p:nvPr/>
        </p:nvSpPr>
        <p:spPr bwMode="gray">
          <a:xfrm rot="3514436" flipV="1">
            <a:off x="5889227" y="1668503"/>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4"/>
          <p:cNvSpPr>
            <a:spLocks/>
          </p:cNvSpPr>
          <p:nvPr/>
        </p:nvSpPr>
        <p:spPr bwMode="gray">
          <a:xfrm rot="3514436" flipV="1">
            <a:off x="5889228" y="3394950"/>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4"/>
          <p:cNvSpPr>
            <a:spLocks/>
          </p:cNvSpPr>
          <p:nvPr/>
        </p:nvSpPr>
        <p:spPr bwMode="invGray">
          <a:xfrm rot="14729457" flipV="1">
            <a:off x="5920054" y="2647331"/>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4"/>
          <p:cNvSpPr>
            <a:spLocks/>
          </p:cNvSpPr>
          <p:nvPr/>
        </p:nvSpPr>
        <p:spPr bwMode="invGray">
          <a:xfrm rot="14729457" flipV="1">
            <a:off x="5920054" y="4295029"/>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8131684" y="3214467"/>
            <a:ext cx="110280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10.4.4.0/24</a:t>
            </a:r>
          </a:p>
        </p:txBody>
      </p:sp>
      <p:grpSp>
        <p:nvGrpSpPr>
          <p:cNvPr id="28" name="组合 27"/>
          <p:cNvGrpSpPr/>
          <p:nvPr/>
        </p:nvGrpSpPr>
        <p:grpSpPr bwMode="gray">
          <a:xfrm>
            <a:off x="7945642" y="3214467"/>
            <a:ext cx="186041" cy="288179"/>
            <a:chOff x="5496550" y="3345358"/>
            <a:chExt cx="186041" cy="288179"/>
          </a:xfrm>
        </p:grpSpPr>
        <p:cxnSp>
          <p:nvCxnSpPr>
            <p:cNvPr id="29" name="直接连接符 28"/>
            <p:cNvCxnSpPr/>
            <p:nvPr/>
          </p:nvCxnSpPr>
          <p:spPr bwMode="gray">
            <a:xfrm>
              <a:off x="5496550" y="3485079"/>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0" name="直接连接符 29"/>
            <p:cNvCxnSpPr/>
            <p:nvPr/>
          </p:nvCxnSpPr>
          <p:spPr bwMode="gray">
            <a:xfrm>
              <a:off x="5682591" y="3345358"/>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31" name="五边形 30"/>
          <p:cNvSpPr/>
          <p:nvPr/>
        </p:nvSpPr>
        <p:spPr bwMode="gray">
          <a:xfrm>
            <a:off x="9592684" y="116441"/>
            <a:ext cx="126000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Suboptimal Path</a:t>
            </a:r>
          </a:p>
        </p:txBody>
      </p:sp>
      <p:sp>
        <p:nvSpPr>
          <p:cNvPr id="32" name="燕尾形 31"/>
          <p:cNvSpPr/>
          <p:nvPr/>
        </p:nvSpPr>
        <p:spPr bwMode="gray">
          <a:xfrm>
            <a:off x="10766738" y="116441"/>
            <a:ext cx="1260000"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Routing Loop</a:t>
            </a:r>
          </a:p>
        </p:txBody>
      </p:sp>
      <p:sp>
        <p:nvSpPr>
          <p:cNvPr id="33" name="文本占位符 1"/>
          <p:cNvSpPr txBox="1">
            <a:spLocks/>
          </p:cNvSpPr>
          <p:nvPr/>
        </p:nvSpPr>
        <p:spPr bwMode="gray">
          <a:xfrm>
            <a:off x="1968499" y="5055962"/>
            <a:ext cx="8051801" cy="1001472"/>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fontAlgn="auto">
              <a:lnSpc>
                <a:spcPts val="2200"/>
              </a:lnSpc>
              <a:spcBef>
                <a:spcPts val="0"/>
              </a:spcBef>
              <a:spcAft>
                <a:spcPts val="0"/>
              </a:spcAft>
              <a:defRPr sz="1600" i="1">
                <a:solidFill>
                  <a:schemeClr val="accent2"/>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i="0" dirty="0">
                <a:sym typeface="Huawei Sans" panose="020C0503030203020204" pitchFamily="34" charset="0"/>
              </a:rPr>
              <a:t>On R1, import the network segment route 10.1.1.0/24 to OSPF; on R4, import the network segment route 10.4.4.0/24 to IS-IS; on R2 and R3, </a:t>
            </a:r>
            <a:r>
              <a:rPr lang="en-US" i="0" dirty="0" smtClean="0">
                <a:sym typeface="Huawei Sans" panose="020C0503030203020204" pitchFamily="34" charset="0"/>
              </a:rPr>
              <a:t>import </a:t>
            </a:r>
            <a:r>
              <a:rPr lang="en-US" i="0" dirty="0">
                <a:sym typeface="Huawei Sans" panose="020C0503030203020204" pitchFamily="34" charset="0"/>
              </a:rPr>
              <a:t>routes </a:t>
            </a:r>
            <a:r>
              <a:rPr lang="en-US" i="0" dirty="0" err="1">
                <a:sym typeface="Huawei Sans" panose="020C0503030203020204" pitchFamily="34" charset="0"/>
              </a:rPr>
              <a:t>bidirectionally</a:t>
            </a:r>
            <a:r>
              <a:rPr lang="en-US" i="0" dirty="0">
                <a:sym typeface="Huawei Sans" panose="020C0503030203020204" pitchFamily="34" charset="0"/>
              </a:rPr>
              <a:t>. In this scenario, how can we prevent routing loops by setting tags?</a:t>
            </a:r>
          </a:p>
        </p:txBody>
      </p:sp>
    </p:spTree>
    <p:extLst>
      <p:ext uri="{BB962C8B-B14F-4D97-AF65-F5344CB8AC3E}">
        <p14:creationId xmlns:p14="http://schemas.microsoft.com/office/powerpoint/2010/main" val="31420636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ym typeface="Huawei Sans" panose="020C0503030203020204" pitchFamily="34" charset="0"/>
              </a:rPr>
              <a:t>(Essay) What are the functions of export filter-policies in OSPF and BGP?</a:t>
            </a:r>
          </a:p>
          <a:p>
            <a:r>
              <a:rPr lang="en-US" dirty="0" smtClean="0">
                <a:sym typeface="Huawei Sans" panose="020C0503030203020204" pitchFamily="34" charset="0"/>
              </a:rPr>
              <a:t>(Essay) What is the logical relationship between nodes in a route-policy? What is the logical relationship between multiple conditional statements on a node?</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7739540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smtClean="0">
                <a:sym typeface="Huawei Sans" panose="020C0503030203020204" pitchFamily="34" charset="0"/>
              </a:rPr>
              <a:t>To control the advertisement and receipt of routes, use a tool to obtain routes. The most common tools are ACL and IP prefix list.</a:t>
            </a:r>
          </a:p>
          <a:p>
            <a:r>
              <a:rPr lang="en-US" smtClean="0">
                <a:sym typeface="Huawei Sans" panose="020C0503030203020204" pitchFamily="34" charset="0"/>
              </a:rPr>
              <a:t>Both filter-policies and route-policies can be used to filter routes to be accepted or advertised. Note that the use of filter-policies in link-state routing protocols cannot filter link state information, but affects only the local routing table.</a:t>
            </a:r>
          </a:p>
          <a:p>
            <a:r>
              <a:rPr lang="en-US" smtClean="0">
                <a:sym typeface="Huawei Sans" panose="020C0503030203020204" pitchFamily="34" charset="0"/>
              </a:rPr>
              <a:t>Before a device accepts or advertises routes, the device can use a route-policy to flexibly modify route attributes to </a:t>
            </a:r>
            <a:r>
              <a:rPr lang="en-US" altLang="zh-CN" smtClean="0">
                <a:sym typeface="Huawei Sans" panose="020C0503030203020204" pitchFamily="34" charset="0"/>
              </a:rPr>
              <a:t>meet route control requirements.</a:t>
            </a:r>
            <a:endParaRPr lang="en-US" dirty="0">
              <a:sym typeface="Huawei Sans" panose="020C0503030203020204" pitchFamily="34" charset="0"/>
            </a:endParaRPr>
          </a:p>
        </p:txBody>
      </p:sp>
    </p:spTree>
    <p:extLst>
      <p:ext uri="{BB962C8B-B14F-4D97-AF65-F5344CB8AC3E}">
        <p14:creationId xmlns:p14="http://schemas.microsoft.com/office/powerpoint/2010/main" val="347991401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62493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圆角矩形 38"/>
          <p:cNvSpPr/>
          <p:nvPr/>
        </p:nvSpPr>
        <p:spPr bwMode="gray">
          <a:xfrm>
            <a:off x="2887308" y="1357032"/>
            <a:ext cx="5648101" cy="3164541"/>
          </a:xfrm>
          <a:prstGeom prst="roundRect">
            <a:avLst>
              <a:gd name="adj" fmla="val 2760"/>
            </a:avLst>
          </a:prstGeom>
          <a:noFill/>
          <a:ln w="1905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bwMode="gray">
          <a:xfrm>
            <a:off x="8598279" y="1357032"/>
            <a:ext cx="3119263" cy="3164541"/>
          </a:xfrm>
          <a:prstGeom prst="roundRect">
            <a:avLst>
              <a:gd name="adj" fmla="val 2760"/>
            </a:avLst>
          </a:prstGeom>
          <a:noFill/>
          <a:ln w="1905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占位符 28"/>
          <p:cNvSpPr>
            <a:spLocks noGrp="1"/>
          </p:cNvSpPr>
          <p:nvPr>
            <p:ph type="body" sz="quarter" idx="10"/>
          </p:nvPr>
        </p:nvSpPr>
        <p:spPr>
          <a:xfrm>
            <a:off x="451877" y="4739049"/>
            <a:ext cx="11306175" cy="1642699"/>
          </a:xfrm>
        </p:spPr>
        <p:txBody>
          <a:bodyPr/>
          <a:lstStyle/>
          <a:p>
            <a:r>
              <a:rPr lang="en-US" sz="1800" smtClean="0">
                <a:sym typeface="Huawei Sans" panose="020C0503030203020204" pitchFamily="34" charset="0"/>
              </a:rPr>
              <a:t>R1 imports the network segment routes of services A and B to R1, but does not import the route destined for the service C network segment. When R3 imports OSPF routes to the IS-IS routing table, R3 needs to import only the route destined for the service B network segment.</a:t>
            </a:r>
          </a:p>
          <a:p>
            <a:r>
              <a:rPr lang="en-US" sz="1800" smtClean="0">
                <a:sym typeface="Huawei Sans" panose="020C0503030203020204" pitchFamily="34" charset="0"/>
              </a:rPr>
              <a:t>In this case, a tool is required to control routes to be imported.</a:t>
            </a:r>
            <a:endParaRPr lang="en-US"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Technical Background</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连接符 18"/>
          <p:cNvCxnSpPr>
            <a:stCxn id="26" idx="3"/>
            <a:endCxn id="21" idx="1"/>
          </p:cNvCxnSpPr>
          <p:nvPr/>
        </p:nvCxnSpPr>
        <p:spPr bwMode="gray">
          <a:xfrm>
            <a:off x="3111126" y="3040758"/>
            <a:ext cx="7956127" cy="0"/>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20" name="Picture 12" descr="E:\2016.01\1.12 扁平化图标\蓝色\AR-蓝色最新-40.png"/>
          <p:cNvPicPr>
            <a:picLocks noChangeAspect="1" noChangeArrowheads="1"/>
          </p:cNvPicPr>
          <p:nvPr/>
        </p:nvPicPr>
        <p:blipFill>
          <a:blip r:embed="rId3" cstate="print"/>
          <a:srcRect/>
          <a:stretch>
            <a:fillRect/>
          </a:stretch>
        </p:blipFill>
        <p:spPr bwMode="gray">
          <a:xfrm>
            <a:off x="8261309" y="2819849"/>
            <a:ext cx="540000" cy="441818"/>
          </a:xfrm>
          <a:prstGeom prst="rect">
            <a:avLst/>
          </a:prstGeom>
          <a:noFill/>
        </p:spPr>
      </p:pic>
      <p:pic>
        <p:nvPicPr>
          <p:cNvPr id="21" name="Picture 12" descr="E:\2016.01\1.12 扁平化图标\蓝色\AR-蓝色最新-40.png"/>
          <p:cNvPicPr>
            <a:picLocks noChangeAspect="1" noChangeArrowheads="1"/>
          </p:cNvPicPr>
          <p:nvPr/>
        </p:nvPicPr>
        <p:blipFill>
          <a:blip r:embed="rId3" cstate="print"/>
          <a:srcRect/>
          <a:stretch>
            <a:fillRect/>
          </a:stretch>
        </p:blipFill>
        <p:spPr bwMode="gray">
          <a:xfrm>
            <a:off x="11067253" y="2819849"/>
            <a:ext cx="540000" cy="441818"/>
          </a:xfrm>
          <a:prstGeom prst="rect">
            <a:avLst/>
          </a:prstGeom>
          <a:noFill/>
        </p:spPr>
      </p:pic>
      <p:pic>
        <p:nvPicPr>
          <p:cNvPr id="22" name="Picture 12" descr="E:\2016.01\1.12 扁平化图标\蓝色\AR-蓝色最新-40.png"/>
          <p:cNvPicPr>
            <a:picLocks noChangeAspect="1" noChangeArrowheads="1"/>
          </p:cNvPicPr>
          <p:nvPr/>
        </p:nvPicPr>
        <p:blipFill>
          <a:blip r:embed="rId3" cstate="print"/>
          <a:srcRect/>
          <a:stretch>
            <a:fillRect/>
          </a:stretch>
        </p:blipFill>
        <p:spPr bwMode="gray">
          <a:xfrm>
            <a:off x="5367356" y="2819849"/>
            <a:ext cx="540000" cy="441818"/>
          </a:xfrm>
          <a:prstGeom prst="rect">
            <a:avLst/>
          </a:prstGeom>
          <a:noFill/>
        </p:spPr>
      </p:pic>
      <p:sp>
        <p:nvSpPr>
          <p:cNvPr id="23" name="文本框 22"/>
          <p:cNvSpPr txBox="1"/>
          <p:nvPr/>
        </p:nvSpPr>
        <p:spPr bwMode="gray">
          <a:xfrm>
            <a:off x="2501430" y="2441926"/>
            <a:ext cx="455574"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4" name="文本框 23"/>
          <p:cNvSpPr txBox="1"/>
          <p:nvPr/>
        </p:nvSpPr>
        <p:spPr bwMode="gray">
          <a:xfrm>
            <a:off x="5409569" y="2441926"/>
            <a:ext cx="455574"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5" name="文本框 24"/>
          <p:cNvSpPr txBox="1"/>
          <p:nvPr/>
        </p:nvSpPr>
        <p:spPr bwMode="gray">
          <a:xfrm>
            <a:off x="8148543" y="2441926"/>
            <a:ext cx="455574"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26" name="Picture 12" descr="E:\2016.01\1.12 扁平化图标\蓝色\AR-蓝色最新-40.png"/>
          <p:cNvPicPr>
            <a:picLocks noChangeAspect="1" noChangeArrowheads="1"/>
          </p:cNvPicPr>
          <p:nvPr/>
        </p:nvPicPr>
        <p:blipFill>
          <a:blip r:embed="rId3" cstate="print"/>
          <a:srcRect/>
          <a:stretch>
            <a:fillRect/>
          </a:stretch>
        </p:blipFill>
        <p:spPr bwMode="gray">
          <a:xfrm>
            <a:off x="2571126" y="2819849"/>
            <a:ext cx="540000" cy="441818"/>
          </a:xfrm>
          <a:prstGeom prst="rect">
            <a:avLst/>
          </a:prstGeom>
          <a:noFill/>
        </p:spPr>
      </p:pic>
      <p:sp>
        <p:nvSpPr>
          <p:cNvPr id="27" name="文本框 26"/>
          <p:cNvSpPr txBox="1"/>
          <p:nvPr/>
        </p:nvSpPr>
        <p:spPr bwMode="gray">
          <a:xfrm>
            <a:off x="11109466" y="2441926"/>
            <a:ext cx="455574"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8" name="文本框 27"/>
          <p:cNvSpPr txBox="1"/>
          <p:nvPr/>
        </p:nvSpPr>
        <p:spPr bwMode="gray">
          <a:xfrm>
            <a:off x="8723223" y="3049350"/>
            <a:ext cx="1186543" cy="523220"/>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GE0/0/2</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10.0.34.3/24</a:t>
            </a:r>
          </a:p>
        </p:txBody>
      </p:sp>
      <p:sp>
        <p:nvSpPr>
          <p:cNvPr id="30" name="文本框 29"/>
          <p:cNvSpPr txBox="1"/>
          <p:nvPr/>
        </p:nvSpPr>
        <p:spPr bwMode="gray">
          <a:xfrm>
            <a:off x="9958796" y="3049350"/>
            <a:ext cx="1186543" cy="523220"/>
          </a:xfrm>
          <a:prstGeom prst="rect">
            <a:avLst/>
          </a:prstGeom>
          <a:noFill/>
        </p:spPr>
        <p:txBody>
          <a:bodyPr wrap="square" rtlCol="0">
            <a:noAutofit/>
          </a:bodyPr>
          <a:lstStyle/>
          <a:p>
            <a:pPr algn="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GE0/0/3</a:t>
            </a:r>
          </a:p>
          <a:p>
            <a:pPr algn="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10.0.34.4/24</a:t>
            </a:r>
          </a:p>
        </p:txBody>
      </p:sp>
      <p:sp>
        <p:nvSpPr>
          <p:cNvPr id="31" name="文本框 30"/>
          <p:cNvSpPr txBox="1"/>
          <p:nvPr/>
        </p:nvSpPr>
        <p:spPr bwMode="gray">
          <a:xfrm>
            <a:off x="3057854" y="3049350"/>
            <a:ext cx="1186543" cy="523220"/>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GE0/0/2</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32" name="文本框 31"/>
          <p:cNvSpPr txBox="1"/>
          <p:nvPr/>
        </p:nvSpPr>
        <p:spPr bwMode="gray">
          <a:xfrm>
            <a:off x="4270930" y="3049350"/>
            <a:ext cx="1186543" cy="523220"/>
          </a:xfrm>
          <a:prstGeom prst="rect">
            <a:avLst/>
          </a:prstGeom>
          <a:noFill/>
        </p:spPr>
        <p:txBody>
          <a:bodyPr wrap="square" rtlCol="0">
            <a:noAutofit/>
          </a:bodyPr>
          <a:lstStyle/>
          <a:p>
            <a:pPr algn="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GE0/0/3</a:t>
            </a:r>
          </a:p>
          <a:p>
            <a:pPr algn="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33" name="文本框 32"/>
          <p:cNvSpPr txBox="1"/>
          <p:nvPr/>
        </p:nvSpPr>
        <p:spPr bwMode="gray">
          <a:xfrm>
            <a:off x="5828368" y="3049350"/>
            <a:ext cx="1186543" cy="523220"/>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GE0/0/2</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34" name="文本框 33"/>
          <p:cNvSpPr txBox="1"/>
          <p:nvPr/>
        </p:nvSpPr>
        <p:spPr bwMode="gray">
          <a:xfrm>
            <a:off x="7077781" y="3049350"/>
            <a:ext cx="1186543" cy="523220"/>
          </a:xfrm>
          <a:prstGeom prst="rect">
            <a:avLst/>
          </a:prstGeom>
          <a:noFill/>
        </p:spPr>
        <p:txBody>
          <a:bodyPr wrap="square" rtlCol="0">
            <a:noAutofit/>
          </a:bodyPr>
          <a:lstStyle/>
          <a:p>
            <a:pPr algn="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GE0/0/3</a:t>
            </a:r>
          </a:p>
          <a:p>
            <a:pPr algn="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10.0.23.3/24</a:t>
            </a:r>
          </a:p>
        </p:txBody>
      </p:sp>
      <p:grpSp>
        <p:nvGrpSpPr>
          <p:cNvPr id="35" name="组合 34"/>
          <p:cNvGrpSpPr/>
          <p:nvPr/>
        </p:nvGrpSpPr>
        <p:grpSpPr bwMode="gray">
          <a:xfrm rot="16200000">
            <a:off x="2294567" y="2914193"/>
            <a:ext cx="320122" cy="246267"/>
            <a:chOff x="6681090" y="2116603"/>
            <a:chExt cx="377072" cy="257950"/>
          </a:xfrm>
        </p:grpSpPr>
        <p:cxnSp>
          <p:nvCxnSpPr>
            <p:cNvPr id="36" name="直接连接符 35"/>
            <p:cNvCxnSpPr/>
            <p:nvPr/>
          </p:nvCxnSpPr>
          <p:spPr bwMode="gray">
            <a:xfrm>
              <a:off x="6681090" y="2116603"/>
              <a:ext cx="377072" cy="0"/>
            </a:xfrm>
            <a:prstGeom prst="line">
              <a:avLst/>
            </a:prstGeom>
            <a:noFill/>
            <a:ln w="19050">
              <a:solidFill>
                <a:schemeClr val="tx1"/>
              </a:solidFill>
            </a:ln>
          </p:spPr>
        </p:cxnSp>
        <p:cxnSp>
          <p:nvCxnSpPr>
            <p:cNvPr id="37" name="直接连接符 36"/>
            <p:cNvCxnSpPr/>
            <p:nvPr/>
          </p:nvCxnSpPr>
          <p:spPr bwMode="gray">
            <a:xfrm>
              <a:off x="6869626" y="2116603"/>
              <a:ext cx="0" cy="257950"/>
            </a:xfrm>
            <a:prstGeom prst="line">
              <a:avLst/>
            </a:prstGeom>
            <a:noFill/>
            <a:ln w="19050">
              <a:solidFill>
                <a:schemeClr val="tx1"/>
              </a:solidFill>
            </a:ln>
          </p:spPr>
        </p:cxnSp>
      </p:grpSp>
      <p:sp>
        <p:nvSpPr>
          <p:cNvPr id="38" name="文本框 37"/>
          <p:cNvSpPr txBox="1"/>
          <p:nvPr/>
        </p:nvSpPr>
        <p:spPr bwMode="gray">
          <a:xfrm>
            <a:off x="375893" y="2480856"/>
            <a:ext cx="1993544" cy="304069"/>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lang="en-US" sz="1300" dirty="0">
                <a:latin typeface="Huawei Sans" panose="020C0503030203020204" pitchFamily="34" charset="0"/>
                <a:ea typeface="方正兰亭黑简体" panose="02000000000000000000" pitchFamily="2" charset="-122"/>
                <a:sym typeface="Huawei Sans" panose="020C0503030203020204" pitchFamily="34" charset="0"/>
              </a:rPr>
              <a:t>Service A 172.16.1.0/24</a:t>
            </a:r>
          </a:p>
        </p:txBody>
      </p:sp>
      <p:sp>
        <p:nvSpPr>
          <p:cNvPr id="40" name="文本框 39"/>
          <p:cNvSpPr txBox="1"/>
          <p:nvPr/>
        </p:nvSpPr>
        <p:spPr bwMode="gray">
          <a:xfrm>
            <a:off x="2889619" y="1486488"/>
            <a:ext cx="1558440" cy="369332"/>
          </a:xfrm>
          <a:prstGeom prst="rect">
            <a:avLst/>
          </a:prstGeom>
          <a:noFill/>
        </p:spPr>
        <p:txBody>
          <a:bodyPr wrap="square" rtlCol="0">
            <a:noAutofit/>
          </a:bodyPr>
          <a:lstStyle/>
          <a:p>
            <a:pPr fontAlgn="ctr"/>
            <a:r>
              <a:rPr lang="en-US"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OSPF area 0</a:t>
            </a:r>
          </a:p>
        </p:txBody>
      </p:sp>
      <p:sp>
        <p:nvSpPr>
          <p:cNvPr id="43" name="文本框 42"/>
          <p:cNvSpPr txBox="1"/>
          <p:nvPr/>
        </p:nvSpPr>
        <p:spPr bwMode="gray">
          <a:xfrm>
            <a:off x="8945698" y="1468904"/>
            <a:ext cx="2199641" cy="646331"/>
          </a:xfrm>
          <a:prstGeom prst="rect">
            <a:avLst/>
          </a:prstGeom>
          <a:noFill/>
        </p:spPr>
        <p:txBody>
          <a:bodyPr wrap="square" rtlCol="0">
            <a:noAutofit/>
          </a:bodyPr>
          <a:lstStyle/>
          <a:p>
            <a:pPr algn="ctr" fontAlgn="ctr"/>
            <a:r>
              <a:rPr lang="en-US"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IS-IS area 49.0001</a:t>
            </a:r>
          </a:p>
          <a:p>
            <a:pPr algn="ctr" fontAlgn="ctr"/>
            <a:r>
              <a:rPr lang="en-US"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Level-1</a:t>
            </a:r>
          </a:p>
        </p:txBody>
      </p:sp>
      <p:sp>
        <p:nvSpPr>
          <p:cNvPr id="44" name="文本框 43"/>
          <p:cNvSpPr txBox="1"/>
          <p:nvPr/>
        </p:nvSpPr>
        <p:spPr bwMode="gray">
          <a:xfrm>
            <a:off x="381184" y="2874679"/>
            <a:ext cx="1982965" cy="304069"/>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lang="en-US" sz="1300" dirty="0">
                <a:latin typeface="Huawei Sans" panose="020C0503030203020204" pitchFamily="34" charset="0"/>
                <a:ea typeface="方正兰亭黑简体" panose="02000000000000000000" pitchFamily="2" charset="-122"/>
                <a:sym typeface="Huawei Sans" panose="020C0503030203020204" pitchFamily="34" charset="0"/>
              </a:rPr>
              <a:t>Service B 172.16.2.0/24</a:t>
            </a:r>
          </a:p>
        </p:txBody>
      </p:sp>
      <p:sp>
        <p:nvSpPr>
          <p:cNvPr id="45" name="文本框 44"/>
          <p:cNvSpPr txBox="1"/>
          <p:nvPr/>
        </p:nvSpPr>
        <p:spPr bwMode="gray">
          <a:xfrm>
            <a:off x="380302" y="3268501"/>
            <a:ext cx="1984729" cy="304069"/>
          </a:xfrm>
          <a:prstGeom prst="rect">
            <a:avLst/>
          </a:prstGeom>
          <a:noFill/>
          <a:ln w="9525" algn="ctr">
            <a:noFill/>
            <a:miter lim="800000"/>
            <a:headEnd/>
            <a:tailEnd/>
          </a:ln>
        </p:spPr>
        <p:txBody>
          <a:bodyPr vert="horz" wrap="square" lIns="87768" tIns="43884" rIns="87768" bIns="43884" numCol="1" rtlCol="0" anchor="ctr" anchorCtr="0" compatLnSpc="1">
            <a:prstTxWarp prst="textNoShape">
              <a:avLst/>
            </a:prstTxWarp>
            <a:noAutofit/>
          </a:bodyPr>
          <a:lstStyle/>
          <a:p>
            <a:pPr algn="ctr" fontAlgn="ctr"/>
            <a:r>
              <a:rPr lang="en-US" sz="1300">
                <a:latin typeface="Huawei Sans" panose="020C0503030203020204" pitchFamily="34" charset="0"/>
                <a:ea typeface="方正兰亭黑简体" panose="02000000000000000000" pitchFamily="2" charset="-122"/>
                <a:sym typeface="Huawei Sans" panose="020C0503030203020204" pitchFamily="34" charset="0"/>
              </a:rPr>
              <a:t>Service C 172.16.3.0/24</a:t>
            </a:r>
          </a:p>
        </p:txBody>
      </p:sp>
      <p:sp>
        <p:nvSpPr>
          <p:cNvPr id="47" name="文本框 46"/>
          <p:cNvSpPr txBox="1"/>
          <p:nvPr/>
        </p:nvSpPr>
        <p:spPr bwMode="gray">
          <a:xfrm>
            <a:off x="8836477" y="3778526"/>
            <a:ext cx="2344030" cy="739738"/>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route destined for the service B network segment is not imported.</a:t>
            </a:r>
          </a:p>
        </p:txBody>
      </p:sp>
      <p:sp>
        <p:nvSpPr>
          <p:cNvPr id="49" name="文本框 48"/>
          <p:cNvSpPr txBox="1"/>
          <p:nvPr/>
        </p:nvSpPr>
        <p:spPr bwMode="gray">
          <a:xfrm>
            <a:off x="901022" y="3846102"/>
            <a:ext cx="1959334" cy="95410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route destined for the service C network segment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is not imported.</a:t>
            </a:r>
          </a:p>
        </p:txBody>
      </p:sp>
      <p:sp>
        <p:nvSpPr>
          <p:cNvPr id="51" name="Freeform 9"/>
          <p:cNvSpPr>
            <a:spLocks/>
          </p:cNvSpPr>
          <p:nvPr/>
        </p:nvSpPr>
        <p:spPr bwMode="gray">
          <a:xfrm>
            <a:off x="8041431" y="3595636"/>
            <a:ext cx="1025742" cy="49892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BAE6F6"/>
              </a:gs>
              <a:gs pos="31000">
                <a:srgbClr val="F3FBFE"/>
              </a:gs>
            </a:gsLst>
            <a:lin ang="16200000" scaled="1"/>
          </a:gradFill>
          <a:ln w="19050" cap="flat" cmpd="sng">
            <a:gradFill>
              <a:gsLst>
                <a:gs pos="0">
                  <a:srgbClr val="BAE6F6">
                    <a:alpha val="40000"/>
                  </a:srgbClr>
                </a:gs>
                <a:gs pos="100000">
                  <a:srgbClr val="1AABE2"/>
                </a:gs>
              </a:gsLst>
              <a:lin ang="0" scaled="0"/>
            </a:gradFill>
          </a:ln>
        </p:spPr>
        <p:txBody>
          <a:bodyPr vert="horz" wrap="square" lIns="68580" tIns="34290" rIns="68580" bIns="3429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9"/>
          <p:cNvSpPr>
            <a:spLocks/>
          </p:cNvSpPr>
          <p:nvPr/>
        </p:nvSpPr>
        <p:spPr bwMode="gray">
          <a:xfrm rot="2748755">
            <a:off x="2054328" y="3499492"/>
            <a:ext cx="1025742" cy="49892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BAE6F6"/>
              </a:gs>
              <a:gs pos="31000">
                <a:srgbClr val="F3FBFE"/>
              </a:gs>
            </a:gsLst>
            <a:lin ang="16200000" scaled="1"/>
          </a:gradFill>
          <a:ln w="19050" cap="flat" cmpd="sng">
            <a:gradFill>
              <a:gsLst>
                <a:gs pos="0">
                  <a:srgbClr val="BAE6F6">
                    <a:alpha val="40000"/>
                  </a:srgbClr>
                </a:gs>
                <a:gs pos="100000">
                  <a:srgbClr val="1AABE2"/>
                </a:gs>
              </a:gsLst>
              <a:lin ang="0" scaled="0"/>
            </a:gradFill>
          </a:ln>
        </p:spPr>
        <p:txBody>
          <a:bodyPr vert="horz" wrap="square" lIns="68580" tIns="34290" rIns="68580" bIns="3429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626826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451877" y="1242453"/>
            <a:ext cx="11306175" cy="3128150"/>
          </a:xfrm>
        </p:spPr>
        <p:txBody>
          <a:bodyPr/>
          <a:lstStyle/>
          <a:p>
            <a:pPr marL="0" indent="0">
              <a:buNone/>
            </a:pPr>
            <a:r>
              <a:rPr lang="en-US" sz="1800" dirty="0" smtClean="0">
                <a:sym typeface="Huawei Sans" panose="020C0503030203020204" pitchFamily="34" charset="0"/>
              </a:rPr>
              <a:t>Route control can be implemented using a route-policy. The route-policy is flexibly used in the following scenarios:</a:t>
            </a: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Controlling route advertisement: A route-policy is used to filter the routes to be advertised so that a device advertises only the routes that match matching conditions.</a:t>
            </a: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Controlling route receipt: A route-policy is used to filter the routes to be accepted so that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a device accepts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only the routes that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match matching conditions</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p>
          <a:p>
            <a:pPr lvl="1"/>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Controlling route import: A route-policy is used to filter the routes to be imported so that a device imports only the routes that match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matching conditions</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Routing Control Overview</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1379149" y="4381477"/>
            <a:ext cx="4231941" cy="1879631"/>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lnSpc>
                <a:spcPct val="130000"/>
              </a:lnSpc>
            </a:pP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Defining </a:t>
            </a: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 characteristics</a:t>
            </a:r>
            <a:endPar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30000"/>
              </a:lnSpc>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match the routes against a route-policy, define a group of matching rules. The rules can </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base on </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various attributes, such as the destination address and tag value, in routing information.</a:t>
            </a:r>
          </a:p>
        </p:txBody>
      </p:sp>
      <p:sp>
        <p:nvSpPr>
          <p:cNvPr id="48" name="下箭头 63"/>
          <p:cNvSpPr/>
          <p:nvPr/>
        </p:nvSpPr>
        <p:spPr bwMode="gray">
          <a:xfrm rot="5400000" flipV="1">
            <a:off x="5694182" y="4879405"/>
            <a:ext cx="1080000" cy="59336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DE7F6"/>
              </a:gs>
              <a:gs pos="100000">
                <a:schemeClr val="bg1">
                  <a:alpha val="0"/>
                </a:schemeClr>
              </a:gs>
            </a:gsLst>
            <a:lin ang="16200000" scaled="1"/>
            <a:tileRect/>
          </a:gradFill>
          <a:ln w="19050">
            <a:gradFill flip="none" rotWithShape="1">
              <a:gsLst>
                <a:gs pos="100000">
                  <a:schemeClr val="bg1">
                    <a:lumMod val="100000"/>
                    <a:alpha val="0"/>
                  </a:schemeClr>
                </a:gs>
                <a:gs pos="31000">
                  <a:srgbClr val="99DFF9"/>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zh-CN" altLang="en-US" sz="16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48"/>
          <p:cNvGrpSpPr/>
          <p:nvPr/>
        </p:nvGrpSpPr>
        <p:grpSpPr bwMode="gray">
          <a:xfrm>
            <a:off x="7077420" y="4381477"/>
            <a:ext cx="1803344" cy="1879631"/>
            <a:chOff x="521118" y="3790949"/>
            <a:chExt cx="1803344" cy="1879631"/>
          </a:xfrm>
        </p:grpSpPr>
        <p:sp>
          <p:nvSpPr>
            <p:cNvPr id="50" name="圆角矩形 49"/>
            <p:cNvSpPr/>
            <p:nvPr/>
          </p:nvSpPr>
          <p:spPr bwMode="gray">
            <a:xfrm>
              <a:off x="521118" y="3790949"/>
              <a:ext cx="1803344" cy="1879631"/>
            </a:xfrm>
            <a:prstGeom prst="roundRect">
              <a:avLst>
                <a:gd name="adj" fmla="val 9632"/>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fontAlgn="ctr">
                <a:lnSpc>
                  <a:spcPct val="120000"/>
                </a:lnSpc>
              </a:pP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50"/>
            <p:cNvSpPr/>
            <p:nvPr/>
          </p:nvSpPr>
          <p:spPr bwMode="gray">
            <a:xfrm>
              <a:off x="630790" y="3883107"/>
              <a:ext cx="1584000" cy="470318"/>
            </a:xfrm>
            <a:prstGeom prst="roundRect">
              <a:avLst>
                <a:gd name="adj" fmla="val 5889"/>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 </a:t>
              </a: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advertisement</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bwMode="gray">
            <a:xfrm>
              <a:off x="630790" y="4497344"/>
              <a:ext cx="1584000" cy="470318"/>
            </a:xfrm>
            <a:prstGeom prst="roundRect">
              <a:avLst>
                <a:gd name="adj" fmla="val 5889"/>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 </a:t>
              </a: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receipt</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630790" y="5111582"/>
              <a:ext cx="1584000" cy="470318"/>
            </a:xfrm>
            <a:prstGeom prst="roundRect">
              <a:avLst>
                <a:gd name="adj" fmla="val 5889"/>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 </a:t>
              </a: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import</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5462713" y="5004371"/>
            <a:ext cx="1189288" cy="307777"/>
          </a:xfrm>
          <a:prstGeom prst="rect">
            <a:avLst/>
          </a:prstGeom>
          <a:noFill/>
          <a:ln>
            <a:noFill/>
          </a:ln>
        </p:spPr>
        <p:txBody>
          <a:bodyPr wrap="square" rtlCol="0">
            <a:no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Apply</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812053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Routing Control Overview</a:t>
            </a:r>
          </a:p>
          <a:p>
            <a:r>
              <a:rPr lang="en-US" b="1" smtClean="0">
                <a:latin typeface="Huawei Sans" panose="020C0503030203020204" pitchFamily="34" charset="0"/>
                <a:ea typeface="方正兰亭黑简体" panose="02000000000000000000" pitchFamily="2" charset="-122"/>
                <a:sym typeface="Huawei Sans" panose="020C0503030203020204" pitchFamily="34" charset="0"/>
              </a:rPr>
              <a:t>Route Control Tool</a:t>
            </a:r>
          </a:p>
          <a:p>
            <a:pPr lvl="1">
              <a:buFont typeface="微软雅黑" panose="020B0503020204020204" pitchFamily="34" charset="-122"/>
              <a:buChar char="▪"/>
            </a:pPr>
            <a:r>
              <a:rPr lang="en-US" b="1" smtClean="0">
                <a:latin typeface="Huawei Sans" panose="020C0503030203020204" pitchFamily="34" charset="0"/>
                <a:ea typeface="方正兰亭黑简体" panose="02000000000000000000" pitchFamily="2" charset="-122"/>
                <a:sym typeface="Huawei Sans" panose="020C0503030203020204" pitchFamily="34" charset="0"/>
              </a:rPr>
              <a:t>Route Matching Tool</a:t>
            </a:r>
          </a:p>
          <a:p>
            <a:pPr lvl="1"/>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Route-Policy</a:t>
            </a:r>
          </a:p>
          <a:p>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 Control Cases</a:t>
            </a: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802542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451877" y="1242453"/>
            <a:ext cx="11306175" cy="1301515"/>
          </a:xfrm>
        </p:spPr>
        <p:txBody>
          <a:bodyPr/>
          <a:lstStyle/>
          <a:p>
            <a:r>
              <a:rPr lang="en-US" sz="1800" smtClean="0">
                <a:sym typeface="Huawei Sans" panose="020C0503030203020204" pitchFamily="34" charset="0"/>
              </a:rPr>
              <a:t>An access control list (ACL) is a matching tool that can match and distinguish packets and routes.</a:t>
            </a:r>
          </a:p>
          <a:p>
            <a:r>
              <a:rPr lang="en-US" sz="1800" smtClean="0">
                <a:sym typeface="Huawei Sans" panose="020C0503030203020204" pitchFamily="34" charset="0"/>
              </a:rPr>
              <a:t>An ACL consists of multiple permit, deny, or both clauses. Each statement is a rule of the ACL. The permit or deny action in each statement is an action bound to the rule.</a:t>
            </a:r>
          </a:p>
          <a:p>
            <a:endParaRPr lang="zh-CN" altLang="en-US" sz="1800" dirty="0">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Matching Tool 1: ACL</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3711782" y="3454294"/>
            <a:ext cx="4193968" cy="360000"/>
          </a:xfrm>
          <a:prstGeom prst="rect">
            <a:avLst/>
          </a:prstGeom>
          <a:solidFill>
            <a:srgbClr val="F4FBFE"/>
          </a:solidFill>
          <a:ln w="1270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rule 5   permit   source 1.1.1.0 0.0.0.255</a:t>
            </a:r>
          </a:p>
        </p:txBody>
      </p:sp>
      <p:sp>
        <p:nvSpPr>
          <p:cNvPr id="5" name="文本框 4"/>
          <p:cNvSpPr txBox="1"/>
          <p:nvPr/>
        </p:nvSpPr>
        <p:spPr bwMode="gray">
          <a:xfrm>
            <a:off x="3135718" y="2931793"/>
            <a:ext cx="1842171" cy="338554"/>
          </a:xfrm>
          <a:prstGeom prst="rect">
            <a:avLst/>
          </a:prstGeom>
          <a:noFill/>
        </p:spPr>
        <p:txBody>
          <a:bodyPr wrap="square" rtlCol="0">
            <a:noAutofit/>
          </a:bodyPr>
          <a:lstStyle/>
          <a:p>
            <a:pPr fontAlgn="ctr"/>
            <a:r>
              <a:rPr lang="en-US" sz="1600" b="1">
                <a:latin typeface="Huawei Sans" panose="020C0503030203020204" pitchFamily="34" charset="0"/>
                <a:ea typeface="方正兰亭黑简体" panose="02000000000000000000" pitchFamily="2" charset="-122"/>
                <a:sym typeface="Huawei Sans" panose="020C0503030203020204" pitchFamily="34" charset="0"/>
              </a:rPr>
              <a:t>acl number 2000</a:t>
            </a:r>
          </a:p>
        </p:txBody>
      </p:sp>
      <p:sp>
        <p:nvSpPr>
          <p:cNvPr id="6" name="矩形 5"/>
          <p:cNvSpPr/>
          <p:nvPr/>
        </p:nvSpPr>
        <p:spPr bwMode="gray">
          <a:xfrm>
            <a:off x="3711782" y="4046190"/>
            <a:ext cx="4193968" cy="360000"/>
          </a:xfrm>
          <a:prstGeom prst="rect">
            <a:avLst/>
          </a:prstGeom>
          <a:solidFill>
            <a:srgbClr val="F4FBFE"/>
          </a:solidFill>
          <a:ln w="1270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rule 10 deny      source 2.2.2.0 0.0.0.255</a:t>
            </a:r>
          </a:p>
        </p:txBody>
      </p:sp>
      <p:sp>
        <p:nvSpPr>
          <p:cNvPr id="7" name="矩形 6"/>
          <p:cNvSpPr/>
          <p:nvPr/>
        </p:nvSpPr>
        <p:spPr bwMode="gray">
          <a:xfrm>
            <a:off x="3711782" y="4638086"/>
            <a:ext cx="4193968" cy="360000"/>
          </a:xfrm>
          <a:prstGeom prst="rect">
            <a:avLst/>
          </a:prstGeom>
          <a:solidFill>
            <a:srgbClr val="F4FBFE"/>
          </a:solidFill>
          <a:ln w="1270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rule 15 permit   source 3.3.3.0 0.0.0.255</a:t>
            </a:r>
          </a:p>
        </p:txBody>
      </p:sp>
      <p:sp>
        <p:nvSpPr>
          <p:cNvPr id="8" name="矩形 7"/>
          <p:cNvSpPr/>
          <p:nvPr/>
        </p:nvSpPr>
        <p:spPr bwMode="gray">
          <a:xfrm>
            <a:off x="3711782" y="5229982"/>
            <a:ext cx="4193968" cy="360000"/>
          </a:xfrm>
          <a:prstGeom prst="rect">
            <a:avLst/>
          </a:prstGeom>
          <a:solidFill>
            <a:srgbClr val="F4FBFE"/>
          </a:solidFill>
          <a:ln w="1270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9" name="矩形 8"/>
          <p:cNvSpPr/>
          <p:nvPr/>
        </p:nvSpPr>
        <p:spPr bwMode="gray">
          <a:xfrm>
            <a:off x="3711782" y="5859565"/>
            <a:ext cx="4193968" cy="360000"/>
          </a:xfrm>
          <a:prstGeom prst="rect">
            <a:avLst/>
          </a:prstGeom>
          <a:solidFill>
            <a:srgbClr val="F4FBFE"/>
          </a:solidFill>
          <a:ln w="1270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rule 4294967294 deny</a:t>
            </a:r>
          </a:p>
        </p:txBody>
      </p:sp>
      <p:sp>
        <p:nvSpPr>
          <p:cNvPr id="10" name="圆角矩形 9"/>
          <p:cNvSpPr/>
          <p:nvPr/>
        </p:nvSpPr>
        <p:spPr bwMode="gray">
          <a:xfrm>
            <a:off x="5640797" y="2851055"/>
            <a:ext cx="2088232"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4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ACL Number</a:t>
            </a:r>
          </a:p>
        </p:txBody>
      </p:sp>
      <p:cxnSp>
        <p:nvCxnSpPr>
          <p:cNvPr id="11" name="直接连接符 10"/>
          <p:cNvCxnSpPr/>
          <p:nvPr/>
        </p:nvCxnSpPr>
        <p:spPr bwMode="gray">
          <a:xfrm>
            <a:off x="4168568" y="3770178"/>
            <a:ext cx="251366" cy="0"/>
          </a:xfrm>
          <a:prstGeom prst="line">
            <a:avLst/>
          </a:prstGeom>
          <a:solidFill>
            <a:srgbClr val="FFFFCC"/>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sp>
        <p:nvSpPr>
          <p:cNvPr id="12" name="左大括号 11"/>
          <p:cNvSpPr/>
          <p:nvPr/>
        </p:nvSpPr>
        <p:spPr bwMode="gray">
          <a:xfrm flipH="1">
            <a:off x="7905750" y="3657672"/>
            <a:ext cx="303436" cy="1793661"/>
          </a:xfrm>
          <a:prstGeom prst="leftBrace">
            <a:avLst>
              <a:gd name="adj1" fmla="val 52017"/>
              <a:gd name="adj2" fmla="val 50000"/>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p:nvPr/>
        </p:nvCxnSpPr>
        <p:spPr bwMode="gray">
          <a:xfrm>
            <a:off x="4489112" y="4369314"/>
            <a:ext cx="540000" cy="0"/>
          </a:xfrm>
          <a:prstGeom prst="line">
            <a:avLst/>
          </a:prstGeom>
          <a:solidFill>
            <a:srgbClr val="FFFFCC"/>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bwMode="gray">
          <a:xfrm>
            <a:off x="5230272" y="4964299"/>
            <a:ext cx="2281396" cy="0"/>
          </a:xfrm>
          <a:prstGeom prst="line">
            <a:avLst/>
          </a:prstGeom>
          <a:solidFill>
            <a:srgbClr val="FFFFCC"/>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sp>
        <p:nvSpPr>
          <p:cNvPr id="15" name="圆角矩形 14"/>
          <p:cNvSpPr/>
          <p:nvPr/>
        </p:nvSpPr>
        <p:spPr bwMode="gray">
          <a:xfrm>
            <a:off x="8353202" y="4375495"/>
            <a:ext cx="1730463"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4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User-defined rules</a:t>
            </a:r>
          </a:p>
        </p:txBody>
      </p:sp>
      <p:sp>
        <p:nvSpPr>
          <p:cNvPr id="16" name="圆角矩形 15"/>
          <p:cNvSpPr/>
          <p:nvPr/>
        </p:nvSpPr>
        <p:spPr bwMode="gray">
          <a:xfrm>
            <a:off x="8353202" y="5827590"/>
            <a:ext cx="3068735" cy="354287"/>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Implicit rule at the end of an ACL</a:t>
            </a:r>
          </a:p>
        </p:txBody>
      </p:sp>
      <p:cxnSp>
        <p:nvCxnSpPr>
          <p:cNvPr id="17" name="直接箭头连接符 16"/>
          <p:cNvCxnSpPr/>
          <p:nvPr/>
        </p:nvCxnSpPr>
        <p:spPr bwMode="gray">
          <a:xfrm>
            <a:off x="7905750" y="6039565"/>
            <a:ext cx="375444" cy="0"/>
          </a:xfrm>
          <a:prstGeom prst="straightConnector1">
            <a:avLst/>
          </a:prstGeom>
          <a:ln w="19050">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bwMode="gray">
          <a:xfrm>
            <a:off x="1471189" y="3759806"/>
            <a:ext cx="1620791"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Rule </a:t>
            </a: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number</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bwMode="gray">
          <a:xfrm>
            <a:off x="1471189" y="4326639"/>
            <a:ext cx="1618598"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r>
              <a:rPr lang="en-US" sz="14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Action</a:t>
            </a:r>
          </a:p>
        </p:txBody>
      </p:sp>
      <p:sp>
        <p:nvSpPr>
          <p:cNvPr id="20" name="圆角矩形 19"/>
          <p:cNvSpPr/>
          <p:nvPr/>
        </p:nvSpPr>
        <p:spPr bwMode="gray">
          <a:xfrm>
            <a:off x="720971" y="4902997"/>
            <a:ext cx="2362218" cy="596939"/>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r>
              <a:rPr lang="en-US" altLang="zh-CN"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Matching condition</a:t>
            </a:r>
            <a:endPar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(source </a:t>
            </a: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 address)</a:t>
            </a:r>
          </a:p>
        </p:txBody>
      </p:sp>
      <p:cxnSp>
        <p:nvCxnSpPr>
          <p:cNvPr id="21" name="肘形连接符 20"/>
          <p:cNvCxnSpPr>
            <a:endCxn id="19" idx="3"/>
          </p:cNvCxnSpPr>
          <p:nvPr/>
        </p:nvCxnSpPr>
        <p:spPr bwMode="gray">
          <a:xfrm rot="10800000" flipV="1">
            <a:off x="3089787" y="4385446"/>
            <a:ext cx="1534170" cy="120200"/>
          </a:xfrm>
          <a:prstGeom prst="bentConnector3">
            <a:avLst>
              <a:gd name="adj1" fmla="val -910"/>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cxnSp>
        <p:nvCxnSpPr>
          <p:cNvPr id="22" name="肘形连接符 21"/>
          <p:cNvCxnSpPr/>
          <p:nvPr/>
        </p:nvCxnSpPr>
        <p:spPr bwMode="gray">
          <a:xfrm rot="5400000">
            <a:off x="4594375" y="3470625"/>
            <a:ext cx="171297" cy="3176086"/>
          </a:xfrm>
          <a:prstGeom prst="bentConnector2">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cxnSp>
        <p:nvCxnSpPr>
          <p:cNvPr id="23" name="肘形连接符 22"/>
          <p:cNvCxnSpPr>
            <a:endCxn id="18" idx="3"/>
          </p:cNvCxnSpPr>
          <p:nvPr/>
        </p:nvCxnSpPr>
        <p:spPr bwMode="gray">
          <a:xfrm rot="10800000" flipV="1">
            <a:off x="3091980" y="3770177"/>
            <a:ext cx="1235624" cy="168636"/>
          </a:xfrm>
          <a:prstGeom prst="bentConnector3">
            <a:avLst>
              <a:gd name="adj1" fmla="val 4519"/>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bwMode="gray">
          <a:xfrm flipV="1">
            <a:off x="4327604" y="3013856"/>
            <a:ext cx="1222124" cy="218391"/>
          </a:xfrm>
          <a:prstGeom prst="bentConnector3">
            <a:avLst>
              <a:gd name="adj1" fmla="val 50000"/>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sp>
        <p:nvSpPr>
          <p:cNvPr id="28" name="五边形 27"/>
          <p:cNvSpPr/>
          <p:nvPr/>
        </p:nvSpPr>
        <p:spPr bwMode="gray">
          <a:xfrm>
            <a:off x="10133016" y="116441"/>
            <a:ext cx="72000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b="1">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ACL</a:t>
            </a:r>
          </a:p>
        </p:txBody>
      </p:sp>
      <p:sp>
        <p:nvSpPr>
          <p:cNvPr id="30" name="燕尾形 29"/>
          <p:cNvSpPr/>
          <p:nvPr/>
        </p:nvSpPr>
        <p:spPr bwMode="gray">
          <a:xfrm>
            <a:off x="10766738" y="116441"/>
            <a:ext cx="1269922"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Prefix List </a:t>
            </a:r>
          </a:p>
        </p:txBody>
      </p:sp>
    </p:spTree>
    <p:extLst>
      <p:ext uri="{BB962C8B-B14F-4D97-AF65-F5344CB8AC3E}">
        <p14:creationId xmlns:p14="http://schemas.microsoft.com/office/powerpoint/2010/main" val="489033739"/>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DE8ABE4-0309-4E5B-8157-FE68344E8727}"/>
</file>

<file path=customXml/itemProps2.xml><?xml version="1.0" encoding="utf-8"?>
<ds:datastoreItem xmlns:ds="http://schemas.openxmlformats.org/officeDocument/2006/customXml" ds:itemID="{26DE3E12-EAD9-4B48-96BA-F666774DEC02}"/>
</file>

<file path=customXml/itemProps3.xml><?xml version="1.0" encoding="utf-8"?>
<ds:datastoreItem xmlns:ds="http://schemas.openxmlformats.org/officeDocument/2006/customXml" ds:itemID="{4C4A13DA-7E2C-448B-8B6F-E0979777EB23}"/>
</file>

<file path=docProps/app.xml><?xml version="1.0" encoding="utf-8"?>
<Properties xmlns="http://schemas.openxmlformats.org/officeDocument/2006/extended-properties" xmlns:vt="http://schemas.openxmlformats.org/officeDocument/2006/docPropsVTypes">
  <Template/>
  <TotalTime>660</TotalTime>
  <Words>8065</Words>
  <Application>Microsoft Office PowerPoint</Application>
  <PresentationFormat>宽屏</PresentationFormat>
  <Paragraphs>1145</Paragraphs>
  <Slides>56</Slides>
  <Notes>56</Notes>
  <HiddenSlides>4</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56</vt:i4>
      </vt:variant>
    </vt:vector>
  </HeadingPairs>
  <TitlesOfParts>
    <vt:vector size="64" baseType="lpstr">
      <vt:lpstr>Courier New</vt:lpstr>
      <vt:lpstr>Huawei Sans</vt:lpstr>
      <vt:lpstr>Times New Roman</vt:lpstr>
      <vt:lpstr>Wingdings</vt:lpstr>
      <vt:lpstr>方正兰亭黑简体</vt:lpstr>
      <vt:lpstr>微软雅黑</vt:lpstr>
      <vt:lpstr>Arial</vt:lpstr>
      <vt:lpstr>主题1</vt:lpstr>
      <vt:lpstr>PowerPoint 演示文稿</vt:lpstr>
      <vt:lpstr>Routing Policy and Routing Control</vt:lpstr>
      <vt:lpstr>PowerPoint 演示文稿</vt:lpstr>
      <vt:lpstr>PowerPoint 演示文稿</vt:lpstr>
      <vt:lpstr>PowerPoint 演示文稿</vt:lpstr>
      <vt:lpstr>Technical Background</vt:lpstr>
      <vt:lpstr>Routing Control Overview</vt:lpstr>
      <vt:lpstr>PowerPoint 演示文稿</vt:lpstr>
      <vt:lpstr>Matching Tool 1: ACL</vt:lpstr>
      <vt:lpstr>Wildcard</vt:lpstr>
      <vt:lpstr>ACL Classification and Basic ACLs</vt:lpstr>
      <vt:lpstr>ACL Fundamentals</vt:lpstr>
      <vt:lpstr>PowerPoint 演示文稿</vt:lpstr>
      <vt:lpstr>Matching Order and Result of ACL Rules</vt:lpstr>
      <vt:lpstr>Common Matching Examples</vt:lpstr>
      <vt:lpstr>Basic Configuration Commands of Basic ACLs</vt:lpstr>
      <vt:lpstr>PowerPoint 演示文稿</vt:lpstr>
      <vt:lpstr>Matching Tool 2: IP Prefix List</vt:lpstr>
      <vt:lpstr>IP-Prefix Fundamentals</vt:lpstr>
      <vt:lpstr>Example of IP-Prefix Matching</vt:lpstr>
      <vt:lpstr>Basic Configuration Commands of an IP Prefix List</vt:lpstr>
      <vt:lpstr>PowerPoint 演示文稿</vt:lpstr>
      <vt:lpstr>IP Prefix Configuration Example (1)</vt:lpstr>
      <vt:lpstr>IP Prefix Configuration Example (2)</vt:lpstr>
      <vt:lpstr>IP Prefix Configuration Example (3)</vt:lpstr>
      <vt:lpstr>PowerPoint 演示文稿</vt:lpstr>
      <vt:lpstr>Policy Tool 1: Filter-Policy</vt:lpstr>
      <vt:lpstr>Filter-Policy Application in Distance-Vector Routing Protocols</vt:lpstr>
      <vt:lpstr>Filter-Policy Application in Link-State Routing Protocols</vt:lpstr>
      <vt:lpstr>Basic Configuration Commands of a Filter-Policy (1)</vt:lpstr>
      <vt:lpstr>Basic Configuration Commands of a Filter-Policy (2)</vt:lpstr>
      <vt:lpstr>Basic Configuration Commands of a Filter-Policy (3)</vt:lpstr>
      <vt:lpstr>Applying a Filter-Policy to OSPF</vt:lpstr>
      <vt:lpstr>Applying a Filter-Policy to IS-IS</vt:lpstr>
      <vt:lpstr>Applying a Filter-Policy to BGP</vt:lpstr>
      <vt:lpstr>Policy Tool 2: Route-Policy</vt:lpstr>
      <vt:lpstr>Components of a Route-Policy</vt:lpstr>
      <vt:lpstr>Matching Order for a Route-Policy</vt:lpstr>
      <vt:lpstr>Basic Configuration Commands of a Route-Policy (1)</vt:lpstr>
      <vt:lpstr>Basic Configuration Commands of a Route-Policy (2)</vt:lpstr>
      <vt:lpstr>PowerPoint 演示文稿</vt:lpstr>
      <vt:lpstr>Filtering Received Routes</vt:lpstr>
      <vt:lpstr>Filtering Routes to Be Advertised</vt:lpstr>
      <vt:lpstr>Modifying Route Attributes</vt:lpstr>
      <vt:lpstr>Dual-Node Bidirectional Route Import</vt:lpstr>
      <vt:lpstr>Suboptimal Path Problem</vt:lpstr>
      <vt:lpstr>Solving the Suboptimal Path Problem (1)</vt:lpstr>
      <vt:lpstr>Solving the Suboptimal Path Problem (2)</vt:lpstr>
      <vt:lpstr>Routing Loops</vt:lpstr>
      <vt:lpstr>Preventing Routing Loops (1)</vt:lpstr>
      <vt:lpstr>Preventing Routing Loops (2)</vt:lpstr>
      <vt:lpstr>Preventing Routing Loops (3)</vt:lpstr>
      <vt:lpstr>Thinking About the Following Scenario</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156</cp:revision>
  <dcterms:created xsi:type="dcterms:W3CDTF">2018-11-29T10:16:29Z</dcterms:created>
  <dcterms:modified xsi:type="dcterms:W3CDTF">2020-08-25T09:16:14Z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(3)qfODj3tZ/FDLpT0fmHfoLeHs4R/xpC5HQWrGeWL2LXmHpHZMyCG73l4saCxPXTNdX/uYpfij
g0OUnwtDwsQ9dep5rrj6liuiK7E4JnCwSaMa6/gyrjCqLSQtLIfCC4BnX5W0vcMsvvccZZ2d
iypwwutZa3YJL3AGv5LH4dULpVM15Ug6XSyk6QQ3l6s2AFyg0eX2mNH8S3wt7aPM7AQvAnuC
gvdiVtMZxzZs5cJu7b</vt:lpwstr>
  </property>
  <property fmtid="{D5CDD505-2E9C-101B-9397-08002B2CF9AE}" pid="3" name="_2015_ms_pID_7253431">
    <vt:lpwstr>NJ7I64gREFCdyqwBgF0BPLX0LUmF8RMxpxl48hPay1eZ5+Dh2pTX3y
tVyVOujXRuIZTkMHlritsBb7hspPCN1kPKMAIFxPxABjjtpylT7XPy9qoYUoKBVlPkv/yEFy
HzpbBORXahGI7pYYZ0VuVtQWoVrPOYUHYpq63wQicmBhmE5dQC3VlObEgA+gr4koGcclztPm
i0/KVaNUlHAwiN2N0Jat5DvdsNRQqBu1TJ0V</vt:lpwstr>
  </property>
  <property fmtid="{D5CDD505-2E9C-101B-9397-08002B2CF9AE}" pid="4" name="_2015_ms_pID_7253432">
    <vt:lpwstr>cw==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1598338375</vt:lpwstr>
  </property>
  <property fmtid="{D5CDD505-2E9C-101B-9397-08002B2CF9AE}" pid="9" name="ContentTypeId">
    <vt:lpwstr>0x01010002C5B4B712841F4C8A7AAEE2CD191271</vt:lpwstr>
  </property>
</Properties>
</file>